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10287000" cx="18288000"/>
  <p:notesSz cx="6858000" cy="9144000"/>
  <p:embeddedFontLst>
    <p:embeddedFont>
      <p:font typeface="Cormorant Garamond SemiBold"/>
      <p:regular r:id="rId18"/>
      <p:bold r:id="rId19"/>
      <p:italic r:id="rId20"/>
      <p:boldItalic r:id="rId21"/>
    </p:embeddedFont>
    <p:embeddedFont>
      <p:font typeface="Nunito"/>
      <p:regular r:id="rId22"/>
      <p:bold r:id="rId23"/>
      <p:italic r:id="rId24"/>
      <p:boldItalic r:id="rId25"/>
    </p:embeddedFont>
    <p:embeddedFont>
      <p:font typeface="Nunito Sans Black"/>
      <p:bold r:id="rId26"/>
      <p:boldItalic r:id="rId27"/>
    </p:embeddedFont>
    <p:embeddedFont>
      <p:font typeface="Nunito Black"/>
      <p:bold r:id="rId28"/>
      <p:boldItalic r:id="rId29"/>
    </p:embeddedFont>
    <p:embeddedFont>
      <p:font typeface="Nunito Light"/>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34" roundtripDataSignature="AMtx7mjaS4kjzJBtTy/6lJ69bsZAeewKJg=="/>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5" name="Louiqa Raschid"/>
  <p:cmAuthor clrIdx="1" id="1" initials="" lastIdx="3" name="Benjamin Knight"/>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ormorantGaramondSemiBold-italic.fntdata"/><Relationship Id="rId22" Type="http://schemas.openxmlformats.org/officeDocument/2006/relationships/font" Target="fonts/Nunito-regular.fntdata"/><Relationship Id="rId21" Type="http://schemas.openxmlformats.org/officeDocument/2006/relationships/font" Target="fonts/CormorantGaramondSemiBold-boldItalic.fntdata"/><Relationship Id="rId24" Type="http://schemas.openxmlformats.org/officeDocument/2006/relationships/font" Target="fonts/Nunito-italic.fntdata"/><Relationship Id="rId23"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NunitoSansBlack-bold.fntdata"/><Relationship Id="rId25" Type="http://schemas.openxmlformats.org/officeDocument/2006/relationships/font" Target="fonts/Nunito-boldItalic.fntdata"/><Relationship Id="rId28" Type="http://schemas.openxmlformats.org/officeDocument/2006/relationships/font" Target="fonts/NunitoBlack-bold.fntdata"/><Relationship Id="rId27" Type="http://schemas.openxmlformats.org/officeDocument/2006/relationships/font" Target="fonts/NunitoSansBlack-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NunitoBlack-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Light-bold.fntdata"/><Relationship Id="rId30" Type="http://schemas.openxmlformats.org/officeDocument/2006/relationships/font" Target="fonts/NunitoLight-regular.fntdata"/><Relationship Id="rId11" Type="http://schemas.openxmlformats.org/officeDocument/2006/relationships/slide" Target="slides/slide5.xml"/><Relationship Id="rId33" Type="http://schemas.openxmlformats.org/officeDocument/2006/relationships/font" Target="fonts/NunitoLight-boldItalic.fntdata"/><Relationship Id="rId10" Type="http://schemas.openxmlformats.org/officeDocument/2006/relationships/slide" Target="slides/slide4.xml"/><Relationship Id="rId32" Type="http://schemas.openxmlformats.org/officeDocument/2006/relationships/font" Target="fonts/NunitoLight-italic.fntdata"/><Relationship Id="rId13" Type="http://schemas.openxmlformats.org/officeDocument/2006/relationships/slide" Target="slides/slide7.xml"/><Relationship Id="rId12" Type="http://schemas.openxmlformats.org/officeDocument/2006/relationships/slide" Target="slides/slide6.xml"/><Relationship Id="rId34" Type="http://customschemas.google.com/relationships/presentationmetadata" Target="meta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CormorantGaramondSemiBold-bold.fntdata"/><Relationship Id="rId18" Type="http://schemas.openxmlformats.org/officeDocument/2006/relationships/font" Target="fonts/CormorantGaramondSemiBold-regular.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5-17T10:21:21.396">
    <p:pos x="7475" y="4636"/>
    <p:text>For each CBG you have 9X5 = 40 isochrones. For each isochrone you have how many features? You use the mean? price per CBG? How many correlations? Why not just perform a single regression? Or some other prediction approach? Please spell out details in the final report and also suggest alternatives.</p:text>
    <p:extLst>
      <p:ext uri="{C676402C-5697-4E1C-873F-D02D1690AC5C}">
        <p15:threadingInfo timeZoneBias="0"/>
      </p:ext>
      <p:ext uri="http://customooxmlschemas.google.com/">
        <go:slidesCustomData xmlns:go="http://customooxmlschemas.google.com/" commentPostId="AAABj2EffjE"/>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5-05-17T01:47:13.660">
    <p:pos x="4141" y="3179"/>
    <p:text>You explained how you got POI features from yelp. What additional features did you get from the other datasets?</p:text>
    <p:extLst>
      <p:ext uri="{C676402C-5697-4E1C-873F-D02D1690AC5C}">
        <p15:threadingInfo timeZoneBias="0"/>
      </p:ext>
      <p:ext uri="http://customooxmlschemas.google.com/">
        <go:slidesCustomData xmlns:go="http://customooxmlschemas.google.com/" commentPostId="AAABjp9NGg0"/>
      </p:ext>
    </p:extLst>
  </p:cm>
  <p:cm authorId="0" idx="3" dt="2025-05-15T08:11:51.359">
    <p:pos x="4141" y="3179"/>
    <p:text>This does not seem to be the final presentation?</p:text>
    <p:extLst>
      <p:ext uri="{C676402C-5697-4E1C-873F-D02D1690AC5C}">
        <p15:threadingInfo timeZoneBias="0">
          <p15:parentCm authorId="0" idx="2"/>
        </p15:threadingInfo>
      </p:ext>
      <p:ext uri="http://customooxmlschemas.google.com/">
        <go:slidesCustomData xmlns:go="http://customooxmlschemas.google.com/" commentPostId="AAABjp9NGg4"/>
      </p:ext>
    </p:extLst>
  </p:cm>
  <p:cm authorId="1" idx="1" dt="2025-05-16T03:33:20.575">
    <p:pos x="4141" y="3179"/>
    <p:text>We didn't include all POIs on the slide but discussed some during the presentation but ran out of time. We collected shapefiles from all 6 of these datasets. We collected coordinates and area for the Census Block Dataset. For the Yelp dataset we collected business ratings, for the RTT dataset we collected assessed property value of all deeds and. sheriff's deeds. We collected a one-hot encoding on whether each census block group was in a choice neighborhood, we collected the total milage of no thru truck roading in each census block rom the No Thru Trucks dataset, and we collected the location of the swimming pools and the nearest pool from each census block group. We recalculated these features in each census block group and later in each isochrone group as well.</p:text>
    <p:extLst>
      <p:ext uri="{C676402C-5697-4E1C-873F-D02D1690AC5C}">
        <p15:threadingInfo timeZoneBias="0">
          <p15:parentCm authorId="0" idx="2"/>
        </p15:threadingInfo>
      </p:ext>
      <p:ext uri="http://customooxmlschemas.google.com/">
        <go:slidesCustomData xmlns:go="http://customooxmlschemas.google.com/" commentPostId="AAABg-zZPuA"/>
      </p:ext>
    </p:extLst>
  </p:cm>
  <p:cm authorId="1" idx="2" dt="2025-05-16T02:52:41.500">
    <p:pos x="4141" y="3179"/>
    <p:text>We didn't want our slides to be too wordy. These slides should be our final slides.</p:text>
    <p:extLst>
      <p:ext uri="{C676402C-5697-4E1C-873F-D02D1690AC5C}">
        <p15:threadingInfo timeZoneBias="0">
          <p15:parentCm authorId="0" idx="2"/>
        </p15:threadingInfo>
      </p:ext>
      <p:ext uri="http://customooxmlschemas.google.com/">
        <go:slidesCustomData xmlns:go="http://customooxmlschemas.google.com/" commentPostId="AAABg-zZPuE"/>
      </p:ext>
    </p:extLst>
  </p:cm>
  <p:cm authorId="0" idx="4" dt="2025-05-16T06:41:43.071">
    <p:pos x="4141" y="3179"/>
    <p:text>Please confirm that you will include all this in the final report.</p:text>
    <p:extLst>
      <p:ext uri="{C676402C-5697-4E1C-873F-D02D1690AC5C}">
        <p15:threadingInfo timeZoneBias="0">
          <p15:parentCm authorId="0" idx="2"/>
        </p15:threadingInfo>
      </p:ext>
      <p:ext uri="http://customooxmlschemas.google.com/">
        <go:slidesCustomData xmlns:go="http://customooxmlschemas.google.com/" commentPostId="AAABg-wqlDY"/>
      </p:ext>
    </p:extLst>
  </p:cm>
  <p:cm authorId="1" idx="3" dt="2025-05-17T01:47:13.660">
    <p:pos x="4141" y="3179"/>
    <p:text>Yes, we have this in the final report.</p:text>
    <p:extLst>
      <p:ext uri="{C676402C-5697-4E1C-873F-D02D1690AC5C}">
        <p15:threadingInfo timeZoneBias="0">
          <p15:parentCm authorId="0" idx="2"/>
        </p15:threadingInfo>
      </p:ext>
      <p:ext uri="http://customooxmlschemas.google.com/">
        <go:slidesCustomData xmlns:go="http://customooxmlschemas.google.com/" commentPostId="AAABj1fudH8"/>
      </p:ext>
    </p:extLs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25-05-16T06:46:45.305">
    <p:pos x="648" y="5104"/>
    <p:text>This is the SUMMARY of results. You presented some results in detail on Tuesday. Please share those with me. I don't think that they are on your demo site?</p:text>
    <p:extLst>
      <p:ext uri="{C676402C-5697-4E1C-873F-D02D1690AC5C}">
        <p15:threadingInfo timeZoneBias="0"/>
      </p:ext>
      <p:ext uri="http://customooxmlschemas.google.com/">
        <go:slidesCustomData xmlns:go="http://customooxmlschemas.google.com/" commentPostId="AAABg-wqlDo"/>
      </p:ext>
    </p:extLst>
  </p:cm>
</p:cmLst>
</file>

<file path=ppt/media/image10.jpg>
</file>

<file path=ppt/media/image11.jpg>
</file>

<file path=ppt/media/image2.png>
</file>

<file path=ppt/media/image3.jp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052e0537c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052e0537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57ac7b486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357ac7b4862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3052770b1a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g3052770b1a5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0"/>
          <p:cNvSpPr/>
          <p:nvPr>
            <p:ph idx="2" type="pic"/>
          </p:nvPr>
        </p:nvSpPr>
        <p:spPr>
          <a:xfrm>
            <a:off x="1792288" y="612775"/>
            <a:ext cx="5486400" cy="4114800"/>
          </a:xfrm>
          <a:prstGeom prst="rect">
            <a:avLst/>
          </a:prstGeom>
          <a:noFill/>
          <a:ln>
            <a:noFill/>
          </a:ln>
        </p:spPr>
      </p:sp>
      <p:sp>
        <p:nvSpPr>
          <p:cNvPr id="64" name="Google Shape;64;p2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comments" Target="../comments/comment3.xml"/><Relationship Id="rId4" Type="http://schemas.openxmlformats.org/officeDocument/2006/relationships/image" Target="../media/image2.png"/><Relationship Id="rId5"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jp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7.jpg"/><Relationship Id="rId5" Type="http://schemas.openxmlformats.org/officeDocument/2006/relationships/hyperlink" Target="https://ieeexplore.ieee.org/abstract/document/8631423"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comments" Target="../comments/comment1.xml"/><Relationship Id="rId4" Type="http://schemas.openxmlformats.org/officeDocument/2006/relationships/image" Target="../media/image2.png"/><Relationship Id="rId5"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comments" Target="../comments/comment2.xml"/><Relationship Id="rId4" Type="http://schemas.openxmlformats.org/officeDocument/2006/relationships/image" Target="../media/image10.jp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5.jpg"/><Relationship Id="rId5" Type="http://schemas.openxmlformats.org/officeDocument/2006/relationships/hyperlink" Target="https://3benknight.github.io/Isophilly_sit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8.jpg"/><Relationship Id="rId5" Type="http://schemas.openxmlformats.org/officeDocument/2006/relationships/hyperlink" Target="https://bufn-403-project.github.io/Isophilly_sit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0" y="0"/>
            <a:ext cx="2016252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16663" l="0" r="0" t="-16664"/>
            </a:stretch>
          </a:blipFill>
          <a:ln>
            <a:noFill/>
          </a:ln>
        </p:spPr>
      </p:sp>
      <p:sp>
        <p:nvSpPr>
          <p:cNvPr id="85" name="Google Shape;85;p1"/>
          <p:cNvSpPr txBox="1"/>
          <p:nvPr/>
        </p:nvSpPr>
        <p:spPr>
          <a:xfrm>
            <a:off x="5014950" y="2723550"/>
            <a:ext cx="8258100" cy="34011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11209">
                <a:solidFill>
                  <a:srgbClr val="FFFFFF"/>
                </a:solidFill>
                <a:latin typeface="Cormorant Garamond SemiBold"/>
                <a:ea typeface="Cormorant Garamond SemiBold"/>
                <a:cs typeface="Cormorant Garamond SemiBold"/>
                <a:sym typeface="Cormorant Garamond SemiBold"/>
              </a:rPr>
              <a:t>Isophilly</a:t>
            </a:r>
            <a:endParaRPr/>
          </a:p>
          <a:p>
            <a:pPr indent="0" lvl="0" marL="0" marR="0" rtl="0" algn="ctr">
              <a:lnSpc>
                <a:spcPct val="80000"/>
              </a:lnSpc>
              <a:spcBef>
                <a:spcPts val="1000"/>
              </a:spcBef>
              <a:spcAft>
                <a:spcPts val="0"/>
              </a:spcAft>
              <a:buNone/>
            </a:pPr>
            <a:r>
              <a:rPr b="1" lang="en-US" sz="5684">
                <a:solidFill>
                  <a:srgbClr val="FFFFFF"/>
                </a:solidFill>
                <a:latin typeface="Cormorant Garamond SemiBold"/>
                <a:ea typeface="Cormorant Garamond SemiBold"/>
                <a:cs typeface="Cormorant Garamond SemiBold"/>
                <a:sym typeface="Cormorant Garamond SemiBold"/>
              </a:rPr>
              <a:t>Isochrone Based </a:t>
            </a:r>
            <a:r>
              <a:rPr b="1" lang="en-US" sz="5684">
                <a:solidFill>
                  <a:srgbClr val="FFFFFF"/>
                </a:solidFill>
                <a:latin typeface="Cormorant Garamond SemiBold"/>
                <a:ea typeface="Cormorant Garamond SemiBold"/>
                <a:cs typeface="Cormorant Garamond SemiBold"/>
                <a:sym typeface="Cormorant Garamond SemiBold"/>
              </a:rPr>
              <a:t>Real Estate Pricing</a:t>
            </a:r>
            <a:r>
              <a:rPr b="1" lang="en-US" sz="6883">
                <a:solidFill>
                  <a:srgbClr val="FFFFFF"/>
                </a:solidFill>
                <a:latin typeface="Cormorant Garamond SemiBold"/>
                <a:ea typeface="Cormorant Garamond SemiBold"/>
                <a:cs typeface="Cormorant Garamond SemiBold"/>
                <a:sym typeface="Cormorant Garamond SemiBold"/>
              </a:rPr>
              <a:t> </a:t>
            </a:r>
            <a:endParaRPr/>
          </a:p>
        </p:txBody>
      </p:sp>
      <p:sp>
        <p:nvSpPr>
          <p:cNvPr id="86" name="Google Shape;86;p1"/>
          <p:cNvSpPr txBox="1"/>
          <p:nvPr/>
        </p:nvSpPr>
        <p:spPr>
          <a:xfrm>
            <a:off x="6471711" y="6247289"/>
            <a:ext cx="2596200" cy="1093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2369">
                <a:solidFill>
                  <a:srgbClr val="FFFFFF"/>
                </a:solidFill>
                <a:latin typeface="Nunito Sans Black"/>
                <a:ea typeface="Nunito Sans Black"/>
                <a:cs typeface="Nunito Sans Black"/>
                <a:sym typeface="Nunito Sans Black"/>
              </a:rPr>
              <a:t>Benjamin Knight</a:t>
            </a:r>
            <a:r>
              <a:rPr b="1" i="0" lang="en-US" sz="2369" u="none" cap="none" strike="noStrike">
                <a:solidFill>
                  <a:srgbClr val="FFFFFF"/>
                </a:solidFill>
                <a:latin typeface="Nunito Sans Black"/>
                <a:ea typeface="Nunito Sans Black"/>
                <a:cs typeface="Nunito Sans Black"/>
                <a:sym typeface="Nunito Sans Black"/>
              </a:rPr>
              <a:t>  </a:t>
            </a:r>
            <a:endParaRPr b="1" sz="2369">
              <a:solidFill>
                <a:srgbClr val="FFFFFF"/>
              </a:solidFill>
              <a:latin typeface="Nunito Sans Black"/>
              <a:ea typeface="Nunito Sans Black"/>
              <a:cs typeface="Nunito Sans Black"/>
              <a:sym typeface="Nunito Sans Black"/>
            </a:endParaRPr>
          </a:p>
          <a:p>
            <a:pPr indent="0" lvl="0" marL="0" marR="0" rtl="0" algn="l">
              <a:lnSpc>
                <a:spcPct val="100000"/>
              </a:lnSpc>
              <a:spcBef>
                <a:spcPts val="0"/>
              </a:spcBef>
              <a:spcAft>
                <a:spcPts val="0"/>
              </a:spcAft>
              <a:buNone/>
            </a:pPr>
            <a:r>
              <a:rPr b="1" lang="en-US" sz="2369">
                <a:solidFill>
                  <a:srgbClr val="FFFFFF"/>
                </a:solidFill>
                <a:latin typeface="Nunito Sans Black"/>
                <a:ea typeface="Nunito Sans Black"/>
                <a:cs typeface="Nunito Sans Black"/>
                <a:sym typeface="Nunito Sans Black"/>
              </a:rPr>
              <a:t>Jack Doggart</a:t>
            </a:r>
            <a:endParaRPr b="1" sz="2369">
              <a:solidFill>
                <a:srgbClr val="FFFFFF"/>
              </a:solidFill>
              <a:latin typeface="Nunito Sans Black"/>
              <a:ea typeface="Nunito Sans Black"/>
              <a:cs typeface="Nunito Sans Black"/>
              <a:sym typeface="Nunito Sans Black"/>
            </a:endParaRPr>
          </a:p>
          <a:p>
            <a:pPr indent="0" lvl="0" marL="0" marR="0" rtl="0" algn="l">
              <a:lnSpc>
                <a:spcPct val="100000"/>
              </a:lnSpc>
              <a:spcBef>
                <a:spcPts val="0"/>
              </a:spcBef>
              <a:spcAft>
                <a:spcPts val="0"/>
              </a:spcAft>
              <a:buNone/>
            </a:pPr>
            <a:r>
              <a:rPr b="1" lang="en-US" sz="2369">
                <a:solidFill>
                  <a:srgbClr val="FFFFFF"/>
                </a:solidFill>
                <a:latin typeface="Nunito Sans Black"/>
                <a:ea typeface="Nunito Sans Black"/>
                <a:cs typeface="Nunito Sans Black"/>
                <a:sym typeface="Nunito Sans Black"/>
              </a:rPr>
              <a:t>Om Duggineni</a:t>
            </a:r>
            <a:endParaRPr/>
          </a:p>
        </p:txBody>
      </p:sp>
      <p:sp>
        <p:nvSpPr>
          <p:cNvPr id="87" name="Google Shape;87;p1"/>
          <p:cNvSpPr txBox="1"/>
          <p:nvPr/>
        </p:nvSpPr>
        <p:spPr>
          <a:xfrm>
            <a:off x="9210675" y="6472475"/>
            <a:ext cx="2596200" cy="729300"/>
          </a:xfrm>
          <a:prstGeom prst="rect">
            <a:avLst/>
          </a:prstGeom>
          <a:noFill/>
          <a:ln>
            <a:noFill/>
          </a:ln>
        </p:spPr>
        <p:txBody>
          <a:bodyPr anchorCtr="0" anchor="t" bIns="0" lIns="0" spcFirstLastPara="1" rIns="0" wrap="square" tIns="0">
            <a:spAutoFit/>
          </a:bodyPr>
          <a:lstStyle/>
          <a:p>
            <a:pPr indent="0" lvl="1" marL="0" marR="0" rtl="0" algn="l">
              <a:lnSpc>
                <a:spcPct val="100000"/>
              </a:lnSpc>
              <a:spcBef>
                <a:spcPts val="0"/>
              </a:spcBef>
              <a:spcAft>
                <a:spcPts val="0"/>
              </a:spcAft>
              <a:buNone/>
            </a:pPr>
            <a:r>
              <a:rPr lang="en-US" sz="2369">
                <a:solidFill>
                  <a:srgbClr val="FFFFFF"/>
                </a:solidFill>
                <a:latin typeface="Nunito Light"/>
                <a:ea typeface="Nunito Light"/>
                <a:cs typeface="Nunito Light"/>
                <a:sym typeface="Nunito Light"/>
              </a:rPr>
              <a:t>BUFN FInal Presentation</a:t>
            </a:r>
            <a:r>
              <a:rPr b="0" i="0" lang="en-US" sz="2369" u="none" cap="none" strike="noStrike">
                <a:solidFill>
                  <a:srgbClr val="FFFFFF"/>
                </a:solidFill>
                <a:latin typeface="Nunito Light"/>
                <a:ea typeface="Nunito Light"/>
                <a:cs typeface="Nunito Light"/>
                <a:sym typeface="Nunito Light"/>
              </a:rPr>
              <a:t> 202</a:t>
            </a:r>
            <a:r>
              <a:rPr lang="en-US" sz="2369">
                <a:solidFill>
                  <a:srgbClr val="FFFFFF"/>
                </a:solidFill>
                <a:latin typeface="Nunito Light"/>
                <a:ea typeface="Nunito Light"/>
                <a:cs typeface="Nunito Light"/>
                <a:sym typeface="Nunito Light"/>
              </a:rPr>
              <a:t>5</a:t>
            </a:r>
            <a:endParaRPr/>
          </a:p>
        </p:txBody>
      </p:sp>
      <p:cxnSp>
        <p:nvCxnSpPr>
          <p:cNvPr id="88" name="Google Shape;88;p1"/>
          <p:cNvCxnSpPr/>
          <p:nvPr/>
        </p:nvCxnSpPr>
        <p:spPr>
          <a:xfrm>
            <a:off x="9067900" y="6472475"/>
            <a:ext cx="0" cy="729300"/>
          </a:xfrm>
          <a:prstGeom prst="straightConnector1">
            <a:avLst/>
          </a:prstGeom>
          <a:noFill/>
          <a:ln cap="flat" cmpd="sng" w="28575">
            <a:solidFill>
              <a:srgbClr val="FFFDFC"/>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
          <p:cNvSpPr/>
          <p:nvPr/>
        </p:nvSpPr>
        <p:spPr>
          <a:xfrm>
            <a:off x="12069235" y="0"/>
            <a:ext cx="5959104"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 name="Google Shape;273;p4"/>
          <p:cNvGrpSpPr/>
          <p:nvPr/>
        </p:nvGrpSpPr>
        <p:grpSpPr>
          <a:xfrm>
            <a:off x="17601838" y="285752"/>
            <a:ext cx="493447" cy="493447"/>
            <a:chOff x="0" y="0"/>
            <a:chExt cx="657929" cy="657929"/>
          </a:xfrm>
        </p:grpSpPr>
        <p:sp>
          <p:nvSpPr>
            <p:cNvPr id="274" name="Google Shape;274;p4"/>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4">
                <a:alphaModFix/>
              </a:blip>
              <a:stretch>
                <a:fillRect b="0" l="0" r="0" t="0"/>
              </a:stretch>
            </a:blipFill>
            <a:ln>
              <a:noFill/>
            </a:ln>
          </p:spPr>
        </p:sp>
      </p:grpSp>
      <p:sp>
        <p:nvSpPr>
          <p:cNvPr id="276" name="Google Shape;276;p4"/>
          <p:cNvSpPr/>
          <p:nvPr/>
        </p:nvSpPr>
        <p:spPr>
          <a:xfrm>
            <a:off x="-264112" y="-14375"/>
            <a:ext cx="12069235" cy="6886747"/>
          </a:xfrm>
          <a:custGeom>
            <a:rect b="b" l="l" r="r" t="t"/>
            <a:pathLst>
              <a:path extrusionOk="0" h="6886747" w="12069235">
                <a:moveTo>
                  <a:pt x="0" y="0"/>
                </a:moveTo>
                <a:lnTo>
                  <a:pt x="12069235" y="0"/>
                </a:lnTo>
                <a:lnTo>
                  <a:pt x="12069235" y="6886747"/>
                </a:lnTo>
                <a:lnTo>
                  <a:pt x="0" y="6886747"/>
                </a:lnTo>
                <a:lnTo>
                  <a:pt x="0" y="0"/>
                </a:lnTo>
                <a:close/>
              </a:path>
            </a:pathLst>
          </a:custGeom>
          <a:blipFill rotWithShape="1">
            <a:blip r:embed="rId5">
              <a:alphaModFix/>
            </a:blip>
            <a:stretch>
              <a:fillRect b="0" l="-4084" r="-4084" t="0"/>
            </a:stretch>
          </a:blipFill>
          <a:ln>
            <a:noFill/>
          </a:ln>
        </p:spPr>
      </p:sp>
      <p:sp>
        <p:nvSpPr>
          <p:cNvPr id="277" name="Google Shape;277;p4"/>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10</a:t>
            </a:r>
            <a:endParaRPr/>
          </a:p>
        </p:txBody>
      </p:sp>
      <p:sp>
        <p:nvSpPr>
          <p:cNvPr id="278" name="Google Shape;278;p4"/>
          <p:cNvSpPr txBox="1"/>
          <p:nvPr/>
        </p:nvSpPr>
        <p:spPr>
          <a:xfrm>
            <a:off x="1028700" y="8102704"/>
            <a:ext cx="9483600" cy="1346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745">
                <a:solidFill>
                  <a:srgbClr val="7E8489"/>
                </a:solidFill>
                <a:latin typeface="Cormorant Garamond SemiBold"/>
                <a:ea typeface="Cormorant Garamond SemiBold"/>
                <a:cs typeface="Cormorant Garamond SemiBold"/>
                <a:sym typeface="Cormorant Garamond SemiBold"/>
                <a:extLst>
                  <a:ext uri="http://customooxmlschemas.google.com/">
                    <go:slidesCustomData xmlns:go="http://customooxmlschemas.google.com/" textRoundtripDataId="3"/>
                  </a:ext>
                </a:extLst>
              </a:rPr>
              <a:t>Results</a:t>
            </a:r>
            <a:endParaRPr/>
          </a:p>
        </p:txBody>
      </p:sp>
      <p:sp>
        <p:nvSpPr>
          <p:cNvPr id="279" name="Google Shape;279;p4"/>
          <p:cNvSpPr txBox="1"/>
          <p:nvPr/>
        </p:nvSpPr>
        <p:spPr>
          <a:xfrm>
            <a:off x="13023595" y="2154901"/>
            <a:ext cx="3409500" cy="14406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800">
                <a:solidFill>
                  <a:srgbClr val="FFFFFF"/>
                </a:solidFill>
                <a:latin typeface="Nunito Light"/>
                <a:ea typeface="Nunito Light"/>
                <a:cs typeface="Nunito Light"/>
                <a:sym typeface="Nunito Light"/>
              </a:rPr>
              <a:t>Isochrones do offer an alternative to Census Block Groups in getting strong regressions for predicting property values.</a:t>
            </a:r>
            <a:endParaRPr sz="1500"/>
          </a:p>
        </p:txBody>
      </p:sp>
      <p:sp>
        <p:nvSpPr>
          <p:cNvPr id="280" name="Google Shape;280;p4"/>
          <p:cNvSpPr txBox="1"/>
          <p:nvPr/>
        </p:nvSpPr>
        <p:spPr>
          <a:xfrm>
            <a:off x="13023595" y="703926"/>
            <a:ext cx="3409422" cy="147002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11000" u="none" cap="none" strike="noStrike">
                <a:solidFill>
                  <a:srgbClr val="FFFFFF"/>
                </a:solidFill>
                <a:latin typeface="Cormorant Garamond SemiBold"/>
                <a:ea typeface="Cormorant Garamond SemiBold"/>
                <a:cs typeface="Cormorant Garamond SemiBold"/>
                <a:sym typeface="Cormorant Garamond SemiBold"/>
              </a:rPr>
              <a:t>01</a:t>
            </a:r>
            <a:endParaRPr/>
          </a:p>
        </p:txBody>
      </p:sp>
      <p:sp>
        <p:nvSpPr>
          <p:cNvPr id="281" name="Google Shape;281;p4"/>
          <p:cNvSpPr txBox="1"/>
          <p:nvPr/>
        </p:nvSpPr>
        <p:spPr>
          <a:xfrm>
            <a:off x="13023595" y="3626023"/>
            <a:ext cx="3409422" cy="147002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11000" u="none" cap="none" strike="noStrike">
                <a:solidFill>
                  <a:srgbClr val="FFFFFF"/>
                </a:solidFill>
                <a:latin typeface="Cormorant Garamond SemiBold"/>
                <a:ea typeface="Cormorant Garamond SemiBold"/>
                <a:cs typeface="Cormorant Garamond SemiBold"/>
                <a:sym typeface="Cormorant Garamond SemiBold"/>
              </a:rPr>
              <a:t>02</a:t>
            </a:r>
            <a:endParaRPr/>
          </a:p>
        </p:txBody>
      </p:sp>
      <p:sp>
        <p:nvSpPr>
          <p:cNvPr id="282" name="Google Shape;282;p4"/>
          <p:cNvSpPr txBox="1"/>
          <p:nvPr/>
        </p:nvSpPr>
        <p:spPr>
          <a:xfrm>
            <a:off x="13023595" y="5076998"/>
            <a:ext cx="3409500" cy="13608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700">
                <a:solidFill>
                  <a:srgbClr val="FFFFFF"/>
                </a:solidFill>
                <a:latin typeface="Nunito Light"/>
                <a:ea typeface="Nunito Light"/>
                <a:cs typeface="Nunito Light"/>
                <a:sym typeface="Nunito Light"/>
              </a:rPr>
              <a:t>1200-pt, 1800-ft, and especially 1800-pt have emerged as promising </a:t>
            </a:r>
            <a:r>
              <a:rPr lang="en-US" sz="1700">
                <a:solidFill>
                  <a:srgbClr val="FFFFFF"/>
                </a:solidFill>
                <a:latin typeface="Nunito Light"/>
                <a:ea typeface="Nunito Light"/>
                <a:cs typeface="Nunito Light"/>
                <a:sym typeface="Nunito Light"/>
              </a:rPr>
              <a:t>alternatives</a:t>
            </a:r>
            <a:r>
              <a:rPr lang="en-US" sz="1700">
                <a:solidFill>
                  <a:srgbClr val="FFFFFF"/>
                </a:solidFill>
                <a:latin typeface="Nunito Light"/>
                <a:ea typeface="Nunito Light"/>
                <a:cs typeface="Nunito Light"/>
                <a:sym typeface="Nunito Light"/>
              </a:rPr>
              <a:t> for future analytical tools. </a:t>
            </a:r>
            <a:endParaRPr/>
          </a:p>
        </p:txBody>
      </p:sp>
      <p:sp>
        <p:nvSpPr>
          <p:cNvPr id="283" name="Google Shape;283;p4"/>
          <p:cNvSpPr txBox="1"/>
          <p:nvPr/>
        </p:nvSpPr>
        <p:spPr>
          <a:xfrm>
            <a:off x="13023595" y="6862444"/>
            <a:ext cx="3409422" cy="147002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11000" u="none" cap="none" strike="noStrike">
                <a:solidFill>
                  <a:srgbClr val="FFFFFF"/>
                </a:solidFill>
                <a:latin typeface="Cormorant Garamond SemiBold"/>
                <a:ea typeface="Cormorant Garamond SemiBold"/>
                <a:cs typeface="Cormorant Garamond SemiBold"/>
                <a:sym typeface="Cormorant Garamond SemiBold"/>
              </a:rPr>
              <a:t>03</a:t>
            </a:r>
            <a:endParaRPr/>
          </a:p>
        </p:txBody>
      </p:sp>
      <p:sp>
        <p:nvSpPr>
          <p:cNvPr id="284" name="Google Shape;284;p4"/>
          <p:cNvSpPr txBox="1"/>
          <p:nvPr/>
        </p:nvSpPr>
        <p:spPr>
          <a:xfrm>
            <a:off x="13027586" y="8396605"/>
            <a:ext cx="3409500" cy="2093400"/>
          </a:xfrm>
          <a:prstGeom prst="rect">
            <a:avLst/>
          </a:prstGeom>
          <a:noFill/>
          <a:ln>
            <a:noFill/>
          </a:ln>
        </p:spPr>
        <p:txBody>
          <a:bodyPr anchorCtr="0" anchor="t" bIns="0" lIns="0" spcFirstLastPara="1" rIns="0" wrap="square" tIns="0">
            <a:spAutoFit/>
          </a:bodyPr>
          <a:lstStyle/>
          <a:p>
            <a:pPr indent="0" lvl="1" marL="0" rtl="0" algn="l">
              <a:lnSpc>
                <a:spcPct val="140000"/>
              </a:lnSpc>
              <a:spcBef>
                <a:spcPts val="0"/>
              </a:spcBef>
              <a:spcAft>
                <a:spcPts val="0"/>
              </a:spcAft>
              <a:buClr>
                <a:schemeClr val="dk1"/>
              </a:buClr>
              <a:buFont typeface="Arial"/>
              <a:buNone/>
            </a:pPr>
            <a:r>
              <a:rPr lang="en-US" sz="1700">
                <a:solidFill>
                  <a:schemeClr val="lt1"/>
                </a:solidFill>
                <a:latin typeface="Nunito Light"/>
                <a:ea typeface="Nunito Light"/>
                <a:cs typeface="Nunito Light"/>
                <a:sym typeface="Nunito Light"/>
              </a:rPr>
              <a:t>More work must be done to balance the smoother gradients of isochrone areas and not losing the chaotic features of the urban makeup of a city.</a:t>
            </a:r>
            <a:endParaRPr>
              <a:solidFill>
                <a:schemeClr val="dk1"/>
              </a:solidFill>
            </a:endParaRPr>
          </a:p>
          <a:p>
            <a:pPr indent="0" lvl="1" marL="0" marR="0" rtl="0" algn="l">
              <a:lnSpc>
                <a:spcPct val="140000"/>
              </a:lnSpc>
              <a:spcBef>
                <a:spcPts val="0"/>
              </a:spcBef>
              <a:spcAft>
                <a:spcPts val="0"/>
              </a:spcAft>
              <a:buNone/>
            </a:pPr>
            <a:r>
              <a:t/>
            </a:r>
            <a:endParaRPr sz="1700">
              <a:solidFill>
                <a:srgbClr val="FFFFFF"/>
              </a:solidFill>
              <a:latin typeface="Nunito Light"/>
              <a:ea typeface="Nunito Light"/>
              <a:cs typeface="Nunito Light"/>
              <a:sym typeface="Nunito Light"/>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330" l="0" r="0" t="-9331"/>
            </a:stretch>
          </a:blipFill>
          <a:ln>
            <a:noFill/>
          </a:ln>
        </p:spPr>
      </p:sp>
      <p:sp>
        <p:nvSpPr>
          <p:cNvPr id="290" name="Google Shape;290;p10"/>
          <p:cNvSpPr/>
          <p:nvPr/>
        </p:nvSpPr>
        <p:spPr>
          <a:xfrm>
            <a:off x="17137238" y="0"/>
            <a:ext cx="8911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0"/>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11</a:t>
            </a:r>
            <a:endParaRPr/>
          </a:p>
        </p:txBody>
      </p:sp>
      <p:grpSp>
        <p:nvGrpSpPr>
          <p:cNvPr id="293" name="Google Shape;293;p10"/>
          <p:cNvGrpSpPr/>
          <p:nvPr/>
        </p:nvGrpSpPr>
        <p:grpSpPr>
          <a:xfrm>
            <a:off x="17601838" y="285752"/>
            <a:ext cx="493447" cy="493447"/>
            <a:chOff x="0" y="0"/>
            <a:chExt cx="657929" cy="657929"/>
          </a:xfrm>
        </p:grpSpPr>
        <p:sp>
          <p:nvSpPr>
            <p:cNvPr id="294" name="Google Shape;294;p10"/>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0"/>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4">
                <a:alphaModFix/>
              </a:blip>
              <a:stretch>
                <a:fillRect b="0" l="0" r="0" t="0"/>
              </a:stretch>
            </a:blipFill>
            <a:ln>
              <a:noFill/>
            </a:ln>
          </p:spPr>
        </p:sp>
      </p:grpSp>
      <p:sp>
        <p:nvSpPr>
          <p:cNvPr id="296" name="Google Shape;296;p10"/>
          <p:cNvSpPr/>
          <p:nvPr/>
        </p:nvSpPr>
        <p:spPr>
          <a:xfrm>
            <a:off x="4830004" y="2676644"/>
            <a:ext cx="8627992" cy="4933711"/>
          </a:xfrm>
          <a:prstGeom prst="rect">
            <a:avLst/>
          </a:prstGeom>
          <a:solidFill>
            <a:srgbClr val="252629">
              <a:alpha val="42352"/>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0"/>
          <p:cNvSpPr txBox="1"/>
          <p:nvPr/>
        </p:nvSpPr>
        <p:spPr>
          <a:xfrm>
            <a:off x="4818567" y="3709268"/>
            <a:ext cx="8650800" cy="290475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9436">
                <a:solidFill>
                  <a:srgbClr val="FFFFFF"/>
                </a:solidFill>
                <a:latin typeface="Cormorant Garamond SemiBold"/>
                <a:ea typeface="Cormorant Garamond SemiBold"/>
                <a:cs typeface="Cormorant Garamond SemiBold"/>
                <a:sym typeface="Cormorant Garamond SemiBold"/>
              </a:rPr>
              <a:t>Thank you</a:t>
            </a:r>
            <a:endParaRPr b="1" sz="9436">
              <a:solidFill>
                <a:srgbClr val="FFFFFF"/>
              </a:solidFill>
              <a:latin typeface="Cormorant Garamond SemiBold"/>
              <a:ea typeface="Cormorant Garamond SemiBold"/>
              <a:cs typeface="Cormorant Garamond SemiBold"/>
              <a:sym typeface="Cormorant Garamond SemiBold"/>
            </a:endParaRPr>
          </a:p>
          <a:p>
            <a:pPr indent="0" lvl="0" marL="0" marR="0" rtl="0" algn="ctr">
              <a:lnSpc>
                <a:spcPct val="100000"/>
              </a:lnSpc>
              <a:spcBef>
                <a:spcPts val="0"/>
              </a:spcBef>
              <a:spcAft>
                <a:spcPts val="0"/>
              </a:spcAft>
              <a:buNone/>
            </a:pPr>
            <a:r>
              <a:rPr b="1" lang="en-US" sz="9436">
                <a:solidFill>
                  <a:srgbClr val="FFFFFF"/>
                </a:solidFill>
                <a:latin typeface="Cormorant Garamond SemiBold"/>
                <a:ea typeface="Cormorant Garamond SemiBold"/>
                <a:cs typeface="Cormorant Garamond SemiBold"/>
                <a:sym typeface="Cormorant Garamond SemiBold"/>
              </a:rPr>
              <a:t>Any Questions?</a:t>
            </a:r>
            <a:endParaRPr b="1" sz="9436">
              <a:solidFill>
                <a:srgbClr val="FFFFFF"/>
              </a:solidFill>
              <a:latin typeface="Cormorant Garamond SemiBold"/>
              <a:ea typeface="Cormorant Garamond SemiBold"/>
              <a:cs typeface="Cormorant Garamond SemiBold"/>
              <a:sym typeface="Cormorant Garamond SemiBold"/>
            </a:endParaRPr>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3"/>
          <p:cNvSpPr/>
          <p:nvPr/>
        </p:nvSpPr>
        <p:spPr>
          <a:xfrm>
            <a:off x="9304691" y="0"/>
            <a:ext cx="809221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02</a:t>
            </a:r>
            <a:endParaRPr/>
          </a:p>
        </p:txBody>
      </p:sp>
      <p:grpSp>
        <p:nvGrpSpPr>
          <p:cNvPr id="96" name="Google Shape;96;p3"/>
          <p:cNvGrpSpPr/>
          <p:nvPr/>
        </p:nvGrpSpPr>
        <p:grpSpPr>
          <a:xfrm>
            <a:off x="17601838" y="285752"/>
            <a:ext cx="493447" cy="493447"/>
            <a:chOff x="0" y="0"/>
            <a:chExt cx="657929" cy="657929"/>
          </a:xfrm>
        </p:grpSpPr>
        <p:sp>
          <p:nvSpPr>
            <p:cNvPr id="97" name="Google Shape;97;p3"/>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3">
                <a:alphaModFix/>
              </a:blip>
              <a:stretch>
                <a:fillRect b="0" l="0" r="0" t="0"/>
              </a:stretch>
            </a:blipFill>
            <a:ln>
              <a:noFill/>
            </a:ln>
          </p:spPr>
        </p:sp>
      </p:grpSp>
      <p:sp>
        <p:nvSpPr>
          <p:cNvPr id="99" name="Google Shape;99;p3"/>
          <p:cNvSpPr/>
          <p:nvPr/>
        </p:nvSpPr>
        <p:spPr>
          <a:xfrm>
            <a:off x="0" y="0"/>
            <a:ext cx="9304691" cy="10287000"/>
          </a:xfrm>
          <a:custGeom>
            <a:rect b="b" l="l" r="r" t="t"/>
            <a:pathLst>
              <a:path extrusionOk="0" h="10287000" w="9304691">
                <a:moveTo>
                  <a:pt x="0" y="0"/>
                </a:moveTo>
                <a:lnTo>
                  <a:pt x="9304691" y="0"/>
                </a:lnTo>
                <a:lnTo>
                  <a:pt x="9304691" y="10287000"/>
                </a:lnTo>
                <a:lnTo>
                  <a:pt x="0" y="10287000"/>
                </a:lnTo>
                <a:lnTo>
                  <a:pt x="0" y="0"/>
                </a:lnTo>
                <a:close/>
              </a:path>
            </a:pathLst>
          </a:custGeom>
          <a:blipFill rotWithShape="1">
            <a:blip r:embed="rId4">
              <a:alphaModFix/>
            </a:blip>
            <a:stretch>
              <a:fillRect b="0" l="-25686" r="-21718" t="0"/>
            </a:stretch>
          </a:blipFill>
          <a:ln>
            <a:noFill/>
          </a:ln>
        </p:spPr>
      </p:sp>
      <p:sp>
        <p:nvSpPr>
          <p:cNvPr id="100" name="Google Shape;100;p3"/>
          <p:cNvSpPr txBox="1"/>
          <p:nvPr/>
        </p:nvSpPr>
        <p:spPr>
          <a:xfrm>
            <a:off x="10817206" y="2810999"/>
            <a:ext cx="4390500" cy="1346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745">
                <a:solidFill>
                  <a:srgbClr val="FFFDFC"/>
                </a:solidFill>
                <a:latin typeface="Cormorant Garamond SemiBold"/>
                <a:ea typeface="Cormorant Garamond SemiBold"/>
                <a:cs typeface="Cormorant Garamond SemiBold"/>
                <a:sym typeface="Cormorant Garamond SemiBold"/>
              </a:rPr>
              <a:t>Agenda</a:t>
            </a:r>
            <a:endParaRPr/>
          </a:p>
        </p:txBody>
      </p:sp>
      <p:sp>
        <p:nvSpPr>
          <p:cNvPr id="101" name="Google Shape;101;p3"/>
          <p:cNvSpPr txBox="1"/>
          <p:nvPr/>
        </p:nvSpPr>
        <p:spPr>
          <a:xfrm>
            <a:off x="10817198" y="4604732"/>
            <a:ext cx="3779700" cy="2979900"/>
          </a:xfrm>
          <a:prstGeom prst="rect">
            <a:avLst/>
          </a:prstGeom>
          <a:noFill/>
          <a:ln>
            <a:noFill/>
          </a:ln>
        </p:spPr>
        <p:txBody>
          <a:bodyPr anchorCtr="0" anchor="t" bIns="0" lIns="0" spcFirstLastPara="1" rIns="0" wrap="square" tIns="0">
            <a:spAutoFit/>
          </a:bodyPr>
          <a:lstStyle/>
          <a:p>
            <a:pPr indent="-351536" lvl="0" marL="457200" marR="0" rtl="0" algn="l">
              <a:lnSpc>
                <a:spcPct val="100000"/>
              </a:lnSpc>
              <a:spcBef>
                <a:spcPts val="0"/>
              </a:spcBef>
              <a:spcAft>
                <a:spcPts val="0"/>
              </a:spcAft>
              <a:buClr>
                <a:srgbClr val="FFFDFC"/>
              </a:buClr>
              <a:buSzPts val="1936"/>
              <a:buFont typeface="Nunito Sans Black"/>
              <a:buAutoNum type="arabicPeriod"/>
            </a:pPr>
            <a:r>
              <a:rPr b="1" lang="en-US" sz="1936">
                <a:solidFill>
                  <a:srgbClr val="FFFDFC"/>
                </a:solidFill>
                <a:latin typeface="Nunito Sans Black"/>
                <a:ea typeface="Nunito Sans Black"/>
                <a:cs typeface="Nunito Sans Black"/>
                <a:sym typeface="Nunito Sans Black"/>
              </a:rPr>
              <a:t>Real Estate Pricing Overview</a:t>
            </a:r>
            <a:endParaRPr b="1" sz="1936">
              <a:solidFill>
                <a:srgbClr val="FFFDFC"/>
              </a:solidFill>
              <a:latin typeface="Nunito Sans Black"/>
              <a:ea typeface="Nunito Sans Black"/>
              <a:cs typeface="Nunito Sans Black"/>
              <a:sym typeface="Nunito Sans Black"/>
            </a:endParaRPr>
          </a:p>
          <a:p>
            <a:pPr indent="0" lvl="0" marL="0" marR="0" rtl="0" algn="l">
              <a:lnSpc>
                <a:spcPct val="100000"/>
              </a:lnSpc>
              <a:spcBef>
                <a:spcPts val="0"/>
              </a:spcBef>
              <a:spcAft>
                <a:spcPts val="0"/>
              </a:spcAft>
              <a:buNone/>
            </a:pPr>
            <a:r>
              <a:t/>
            </a:r>
            <a:endParaRPr b="1" sz="1936">
              <a:solidFill>
                <a:srgbClr val="FFFDFC"/>
              </a:solidFill>
              <a:latin typeface="Nunito Sans Black"/>
              <a:ea typeface="Nunito Sans Black"/>
              <a:cs typeface="Nunito Sans Black"/>
              <a:sym typeface="Nunito Sans Black"/>
            </a:endParaRPr>
          </a:p>
          <a:p>
            <a:pPr indent="-351536" lvl="0" marL="457200" rtl="0" algn="l">
              <a:lnSpc>
                <a:spcPct val="100000"/>
              </a:lnSpc>
              <a:spcBef>
                <a:spcPts val="0"/>
              </a:spcBef>
              <a:spcAft>
                <a:spcPts val="0"/>
              </a:spcAft>
              <a:buClr>
                <a:srgbClr val="FFFDFC"/>
              </a:buClr>
              <a:buSzPts val="1936"/>
              <a:buFont typeface="Nunito Sans Black"/>
              <a:buAutoNum type="arabicPeriod"/>
            </a:pPr>
            <a:r>
              <a:rPr b="1" lang="en-US" sz="1936">
                <a:solidFill>
                  <a:srgbClr val="FFFDFC"/>
                </a:solidFill>
                <a:latin typeface="Nunito Sans Black"/>
                <a:ea typeface="Nunito Sans Black"/>
                <a:cs typeface="Nunito Sans Black"/>
                <a:sym typeface="Nunito Sans Black"/>
              </a:rPr>
              <a:t>Isochrones and our methods</a:t>
            </a:r>
            <a:endParaRPr b="1" sz="1936">
              <a:solidFill>
                <a:srgbClr val="FFFDFC"/>
              </a:solidFill>
              <a:latin typeface="Nunito Sans Black"/>
              <a:ea typeface="Nunito Sans Black"/>
              <a:cs typeface="Nunito Sans Black"/>
              <a:sym typeface="Nunito Sans Black"/>
            </a:endParaRPr>
          </a:p>
          <a:p>
            <a:pPr indent="0" lvl="0" marL="0" rtl="0" algn="l">
              <a:lnSpc>
                <a:spcPct val="100000"/>
              </a:lnSpc>
              <a:spcBef>
                <a:spcPts val="0"/>
              </a:spcBef>
              <a:spcAft>
                <a:spcPts val="0"/>
              </a:spcAft>
              <a:buNone/>
            </a:pPr>
            <a:r>
              <a:t/>
            </a:r>
            <a:endParaRPr b="1" sz="1936">
              <a:solidFill>
                <a:srgbClr val="FFFDFC"/>
              </a:solidFill>
              <a:latin typeface="Nunito Sans Black"/>
              <a:ea typeface="Nunito Sans Black"/>
              <a:cs typeface="Nunito Sans Black"/>
              <a:sym typeface="Nunito Sans Black"/>
            </a:endParaRPr>
          </a:p>
          <a:p>
            <a:pPr indent="-351536" lvl="0" marL="457200" rtl="0" algn="l">
              <a:lnSpc>
                <a:spcPct val="100000"/>
              </a:lnSpc>
              <a:spcBef>
                <a:spcPts val="0"/>
              </a:spcBef>
              <a:spcAft>
                <a:spcPts val="0"/>
              </a:spcAft>
              <a:buClr>
                <a:srgbClr val="FFFDFC"/>
              </a:buClr>
              <a:buSzPts val="1936"/>
              <a:buFont typeface="Nunito Sans Black"/>
              <a:buAutoNum type="arabicPeriod"/>
            </a:pPr>
            <a:r>
              <a:rPr b="1" lang="en-US" sz="1936">
                <a:solidFill>
                  <a:srgbClr val="FFFDFC"/>
                </a:solidFill>
                <a:latin typeface="Nunito Sans Black"/>
                <a:ea typeface="Nunito Sans Black"/>
                <a:cs typeface="Nunito Sans Black"/>
                <a:sym typeface="Nunito Sans Black"/>
              </a:rPr>
              <a:t>Datasets, Codebase, and Live Site Demo</a:t>
            </a:r>
            <a:endParaRPr b="1" sz="1936">
              <a:solidFill>
                <a:srgbClr val="FFFDFC"/>
              </a:solidFill>
              <a:latin typeface="Nunito Sans Black"/>
              <a:ea typeface="Nunito Sans Black"/>
              <a:cs typeface="Nunito Sans Black"/>
              <a:sym typeface="Nunito Sans Black"/>
            </a:endParaRPr>
          </a:p>
          <a:p>
            <a:pPr indent="0" lvl="0" marL="0" rtl="0" algn="l">
              <a:lnSpc>
                <a:spcPct val="100000"/>
              </a:lnSpc>
              <a:spcBef>
                <a:spcPts val="0"/>
              </a:spcBef>
              <a:spcAft>
                <a:spcPts val="0"/>
              </a:spcAft>
              <a:buNone/>
            </a:pPr>
            <a:r>
              <a:t/>
            </a:r>
            <a:endParaRPr b="1" sz="1936">
              <a:solidFill>
                <a:srgbClr val="FFFDFC"/>
              </a:solidFill>
              <a:latin typeface="Nunito Sans Black"/>
              <a:ea typeface="Nunito Sans Black"/>
              <a:cs typeface="Nunito Sans Black"/>
              <a:sym typeface="Nunito Sans Black"/>
            </a:endParaRPr>
          </a:p>
          <a:p>
            <a:pPr indent="-351536" lvl="0" marL="457200" rtl="0" algn="l">
              <a:lnSpc>
                <a:spcPct val="100000"/>
              </a:lnSpc>
              <a:spcBef>
                <a:spcPts val="0"/>
              </a:spcBef>
              <a:spcAft>
                <a:spcPts val="0"/>
              </a:spcAft>
              <a:buClr>
                <a:srgbClr val="FFFDFC"/>
              </a:buClr>
              <a:buSzPts val="1936"/>
              <a:buFont typeface="Nunito Sans Black"/>
              <a:buAutoNum type="arabicPeriod"/>
            </a:pPr>
            <a:r>
              <a:rPr b="1" lang="en-US" sz="1936">
                <a:solidFill>
                  <a:srgbClr val="FFFDFC"/>
                </a:solidFill>
                <a:latin typeface="Nunito Sans Black"/>
                <a:ea typeface="Nunito Sans Black"/>
                <a:cs typeface="Nunito Sans Black"/>
                <a:sym typeface="Nunito Sans Black"/>
              </a:rPr>
              <a:t>Results and Next Steps</a:t>
            </a:r>
            <a:endParaRPr b="1" sz="1936">
              <a:solidFill>
                <a:srgbClr val="FFFDFC"/>
              </a:solidFill>
              <a:latin typeface="Nunito Sans Black"/>
              <a:ea typeface="Nunito Sans Black"/>
              <a:cs typeface="Nunito Sans Black"/>
              <a:sym typeface="Nunito Sans Black"/>
            </a:endParaRP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9"/>
          <p:cNvSpPr/>
          <p:nvPr/>
        </p:nvSpPr>
        <p:spPr>
          <a:xfrm>
            <a:off x="17137238" y="0"/>
            <a:ext cx="8911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9"/>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9"/>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03</a:t>
            </a:r>
            <a:endParaRPr/>
          </a:p>
        </p:txBody>
      </p:sp>
      <p:grpSp>
        <p:nvGrpSpPr>
          <p:cNvPr id="109" name="Google Shape;109;p9"/>
          <p:cNvGrpSpPr/>
          <p:nvPr/>
        </p:nvGrpSpPr>
        <p:grpSpPr>
          <a:xfrm>
            <a:off x="17601838" y="285752"/>
            <a:ext cx="493447" cy="493447"/>
            <a:chOff x="0" y="0"/>
            <a:chExt cx="657929" cy="657929"/>
          </a:xfrm>
        </p:grpSpPr>
        <p:sp>
          <p:nvSpPr>
            <p:cNvPr id="110" name="Google Shape;110;p9"/>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9"/>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3">
                <a:alphaModFix/>
              </a:blip>
              <a:stretch>
                <a:fillRect b="0" l="0" r="0" t="0"/>
              </a:stretch>
            </a:blipFill>
            <a:ln>
              <a:noFill/>
            </a:ln>
          </p:spPr>
        </p:sp>
      </p:grpSp>
      <p:sp>
        <p:nvSpPr>
          <p:cNvPr id="112" name="Google Shape;112;p9"/>
          <p:cNvSpPr/>
          <p:nvPr/>
        </p:nvSpPr>
        <p:spPr>
          <a:xfrm>
            <a:off x="0" y="0"/>
            <a:ext cx="5565487"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9"/>
          <p:cNvSpPr txBox="1"/>
          <p:nvPr/>
        </p:nvSpPr>
        <p:spPr>
          <a:xfrm>
            <a:off x="766946" y="3402895"/>
            <a:ext cx="4697400" cy="3481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7539">
                <a:solidFill>
                  <a:srgbClr val="FFFDFC"/>
                </a:solidFill>
                <a:latin typeface="Cormorant Garamond SemiBold"/>
                <a:ea typeface="Cormorant Garamond SemiBold"/>
                <a:cs typeface="Cormorant Garamond SemiBold"/>
                <a:sym typeface="Cormorant Garamond SemiBold"/>
              </a:rPr>
              <a:t>Real Estate Pricing Prediction</a:t>
            </a:r>
            <a:endParaRPr/>
          </a:p>
        </p:txBody>
      </p:sp>
      <p:sp>
        <p:nvSpPr>
          <p:cNvPr id="114" name="Google Shape;114;p9"/>
          <p:cNvSpPr txBox="1"/>
          <p:nvPr/>
        </p:nvSpPr>
        <p:spPr>
          <a:xfrm>
            <a:off x="12128649" y="1275313"/>
            <a:ext cx="4361400" cy="11253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Real Estate Pricing aims to predict the prices of real estate </a:t>
            </a:r>
            <a:r>
              <a:rPr lang="en-US" sz="1700">
                <a:solidFill>
                  <a:srgbClr val="474242"/>
                </a:solidFill>
                <a:latin typeface="Nunito Light"/>
                <a:ea typeface="Nunito Light"/>
                <a:cs typeface="Nunito Light"/>
                <a:sym typeface="Nunito Light"/>
              </a:rPr>
              <a:t>property</a:t>
            </a:r>
            <a:r>
              <a:rPr lang="en-US" sz="1700">
                <a:solidFill>
                  <a:srgbClr val="474242"/>
                </a:solidFill>
                <a:latin typeface="Nunito Light"/>
                <a:ea typeface="Nunito Light"/>
                <a:cs typeface="Nunito Light"/>
                <a:sym typeface="Nunito Light"/>
              </a:rPr>
              <a:t> by analysing external features of the communities surrounding them. </a:t>
            </a:r>
            <a:r>
              <a:rPr lang="en-US" sz="1000">
                <a:solidFill>
                  <a:srgbClr val="474242"/>
                </a:solidFill>
                <a:latin typeface="Nunito Light"/>
                <a:ea typeface="Nunito Light"/>
                <a:cs typeface="Nunito Light"/>
                <a:sym typeface="Nunito Light"/>
              </a:rPr>
              <a:t>[1]</a:t>
            </a:r>
            <a:endParaRPr sz="700"/>
          </a:p>
        </p:txBody>
      </p:sp>
      <p:sp>
        <p:nvSpPr>
          <p:cNvPr id="115" name="Google Shape;115;p9"/>
          <p:cNvSpPr txBox="1"/>
          <p:nvPr/>
        </p:nvSpPr>
        <p:spPr>
          <a:xfrm>
            <a:off x="12128649" y="557114"/>
            <a:ext cx="43614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Goal</a:t>
            </a:r>
            <a:endParaRPr/>
          </a:p>
        </p:txBody>
      </p:sp>
      <p:sp>
        <p:nvSpPr>
          <p:cNvPr id="116" name="Google Shape;116;p9"/>
          <p:cNvSpPr txBox="1"/>
          <p:nvPr/>
        </p:nvSpPr>
        <p:spPr>
          <a:xfrm>
            <a:off x="12128649" y="5994332"/>
            <a:ext cx="4361400" cy="11253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Real Estate </a:t>
            </a:r>
            <a:r>
              <a:rPr lang="en-US" sz="1700">
                <a:solidFill>
                  <a:srgbClr val="474242"/>
                </a:solidFill>
                <a:latin typeface="Nunito Light"/>
                <a:ea typeface="Nunito Light"/>
                <a:cs typeface="Nunito Light"/>
                <a:sym typeface="Nunito Light"/>
              </a:rPr>
              <a:t>Pricing’s</a:t>
            </a:r>
            <a:r>
              <a:rPr lang="en-US" sz="1700">
                <a:solidFill>
                  <a:srgbClr val="474242"/>
                </a:solidFill>
                <a:latin typeface="Nunito Light"/>
                <a:ea typeface="Nunito Light"/>
                <a:cs typeface="Nunito Light"/>
                <a:sym typeface="Nunito Light"/>
              </a:rPr>
              <a:t> focus on demographic factors relies on static Census Block regions. These regions are semi-arbitrary and may not reflect the actual geography of communities.</a:t>
            </a:r>
            <a:endParaRPr/>
          </a:p>
        </p:txBody>
      </p:sp>
      <p:sp>
        <p:nvSpPr>
          <p:cNvPr id="117" name="Google Shape;117;p9"/>
          <p:cNvSpPr txBox="1"/>
          <p:nvPr/>
        </p:nvSpPr>
        <p:spPr>
          <a:xfrm>
            <a:off x="12128649" y="5276133"/>
            <a:ext cx="43614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Room for Improvement</a:t>
            </a:r>
            <a:endParaRPr/>
          </a:p>
        </p:txBody>
      </p:sp>
      <p:sp>
        <p:nvSpPr>
          <p:cNvPr id="118" name="Google Shape;118;p9"/>
          <p:cNvSpPr txBox="1"/>
          <p:nvPr/>
        </p:nvSpPr>
        <p:spPr>
          <a:xfrm>
            <a:off x="12128649" y="3634822"/>
            <a:ext cx="4361400" cy="14130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Current Approaches in real Estate Pricing primarily use demographics, income, businesses, and features of the property to assign value. These are used by </a:t>
            </a:r>
            <a:r>
              <a:rPr lang="en-US" sz="1700">
                <a:solidFill>
                  <a:srgbClr val="474242"/>
                </a:solidFill>
                <a:latin typeface="Nunito Light"/>
                <a:ea typeface="Nunito Light"/>
                <a:cs typeface="Nunito Light"/>
                <a:sym typeface="Nunito Light"/>
              </a:rPr>
              <a:t>investors</a:t>
            </a:r>
            <a:r>
              <a:rPr lang="en-US" sz="1700">
                <a:solidFill>
                  <a:srgbClr val="474242"/>
                </a:solidFill>
                <a:latin typeface="Nunito Light"/>
                <a:ea typeface="Nunito Light"/>
                <a:cs typeface="Nunito Light"/>
                <a:sym typeface="Nunito Light"/>
              </a:rPr>
              <a:t> and Real Estate Investment Trusts.</a:t>
            </a:r>
            <a:endParaRPr/>
          </a:p>
        </p:txBody>
      </p:sp>
      <p:sp>
        <p:nvSpPr>
          <p:cNvPr id="119" name="Google Shape;119;p9"/>
          <p:cNvSpPr txBox="1"/>
          <p:nvPr/>
        </p:nvSpPr>
        <p:spPr>
          <a:xfrm>
            <a:off x="12128649" y="2916623"/>
            <a:ext cx="43614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Current Approach</a:t>
            </a:r>
            <a:endParaRPr/>
          </a:p>
        </p:txBody>
      </p:sp>
      <p:sp>
        <p:nvSpPr>
          <p:cNvPr id="120" name="Google Shape;120;p9"/>
          <p:cNvSpPr txBox="1"/>
          <p:nvPr/>
        </p:nvSpPr>
        <p:spPr>
          <a:xfrm>
            <a:off x="12128649" y="8353841"/>
            <a:ext cx="4361400" cy="15414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b="1" lang="en-US" sz="1700">
                <a:solidFill>
                  <a:srgbClr val="474242"/>
                </a:solidFill>
                <a:latin typeface="Nunito"/>
                <a:ea typeface="Nunito"/>
                <a:cs typeface="Nunito"/>
                <a:sym typeface="Nunito"/>
              </a:rPr>
              <a:t>Isochrones</a:t>
            </a:r>
            <a:r>
              <a:rPr lang="en-US" sz="1700">
                <a:solidFill>
                  <a:srgbClr val="474242"/>
                </a:solidFill>
                <a:latin typeface="Nunito Light"/>
                <a:ea typeface="Nunito Light"/>
                <a:cs typeface="Nunito Light"/>
                <a:sym typeface="Nunito Light"/>
              </a:rPr>
              <a:t> - the area around a point that can be accessed in a specific time.</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lang="en-US" sz="1700">
                <a:solidFill>
                  <a:srgbClr val="474242"/>
                </a:solidFill>
                <a:latin typeface="Nunito Light"/>
                <a:ea typeface="Nunito Light"/>
                <a:cs typeface="Nunito Light"/>
                <a:sym typeface="Nunito Light"/>
              </a:rPr>
              <a:t>By analyzing features using isochrones, we can increase accuracy and better represent community.</a:t>
            </a:r>
            <a:endParaRPr sz="1700">
              <a:solidFill>
                <a:srgbClr val="474242"/>
              </a:solidFill>
              <a:latin typeface="Nunito Light"/>
              <a:ea typeface="Nunito Light"/>
              <a:cs typeface="Nunito Light"/>
              <a:sym typeface="Nunito Light"/>
            </a:endParaRPr>
          </a:p>
        </p:txBody>
      </p:sp>
      <p:sp>
        <p:nvSpPr>
          <p:cNvPr id="121" name="Google Shape;121;p9"/>
          <p:cNvSpPr txBox="1"/>
          <p:nvPr/>
        </p:nvSpPr>
        <p:spPr>
          <a:xfrm>
            <a:off x="12128649" y="7635642"/>
            <a:ext cx="43614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Our Approach</a:t>
            </a:r>
            <a:endParaRPr/>
          </a:p>
        </p:txBody>
      </p:sp>
      <p:sp>
        <p:nvSpPr>
          <p:cNvPr id="122" name="Google Shape;122;p9"/>
          <p:cNvSpPr/>
          <p:nvPr/>
        </p:nvSpPr>
        <p:spPr>
          <a:xfrm>
            <a:off x="5565487" y="0"/>
            <a:ext cx="5658288" cy="10287000"/>
          </a:xfrm>
          <a:custGeom>
            <a:rect b="b" l="l" r="r" t="t"/>
            <a:pathLst>
              <a:path extrusionOk="0" h="10287000" w="5658288">
                <a:moveTo>
                  <a:pt x="0" y="0"/>
                </a:moveTo>
                <a:lnTo>
                  <a:pt x="5658287" y="0"/>
                </a:lnTo>
                <a:lnTo>
                  <a:pt x="5658287" y="10287000"/>
                </a:lnTo>
                <a:lnTo>
                  <a:pt x="0" y="10287000"/>
                </a:lnTo>
                <a:lnTo>
                  <a:pt x="0" y="0"/>
                </a:lnTo>
                <a:close/>
              </a:path>
            </a:pathLst>
          </a:custGeom>
          <a:blipFill rotWithShape="1">
            <a:blip r:embed="rId4">
              <a:alphaModFix/>
            </a:blip>
            <a:stretch>
              <a:fillRect b="0" l="-10678" r="-10668" t="0"/>
            </a:stretch>
          </a:blipFill>
          <a:ln>
            <a:noFill/>
          </a:ln>
        </p:spPr>
      </p:sp>
      <p:sp>
        <p:nvSpPr>
          <p:cNvPr id="123" name="Google Shape;123;p9"/>
          <p:cNvSpPr txBox="1"/>
          <p:nvPr/>
        </p:nvSpPr>
        <p:spPr>
          <a:xfrm>
            <a:off x="11223775" y="9995175"/>
            <a:ext cx="5628600" cy="24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chemeClr val="dk1"/>
                </a:solidFill>
                <a:latin typeface="Nunito"/>
                <a:ea typeface="Nunito"/>
                <a:cs typeface="Nunito"/>
                <a:sym typeface="Nunito"/>
              </a:rPr>
              <a:t>[1] </a:t>
            </a:r>
            <a:r>
              <a:rPr lang="en-US" sz="1200">
                <a:solidFill>
                  <a:schemeClr val="dk1"/>
                </a:solidFill>
                <a:uFill>
                  <a:noFill/>
                </a:uFill>
                <a:latin typeface="Nunito"/>
                <a:ea typeface="Nunito"/>
                <a:cs typeface="Nunito"/>
                <a:sym typeface="Nunito"/>
                <a:hlinkClick r:id="rId5">
                  <a:extLst>
                    <a:ext uri="{A12FA001-AC4F-418D-AE19-62706E023703}">
                      <ahyp:hlinkClr val="tx"/>
                    </a:ext>
                  </a:extLst>
                </a:hlinkClick>
              </a:rPr>
              <a:t>https://ieeexplore.ieee.org/abstract/document/8631423</a:t>
            </a:r>
            <a:endParaRPr sz="1200">
              <a:solidFill>
                <a:schemeClr val="dk1"/>
              </a:solidFill>
              <a:latin typeface="Nunito"/>
              <a:ea typeface="Nunito"/>
              <a:cs typeface="Nunito"/>
              <a:sym typeface="Nunito"/>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g3052e0537c9_0_0"/>
          <p:cNvPicPr preferRelativeResize="0"/>
          <p:nvPr/>
        </p:nvPicPr>
        <p:blipFill>
          <a:blip r:embed="rId3">
            <a:alphaModFix/>
          </a:blip>
          <a:stretch>
            <a:fillRect/>
          </a:stretch>
        </p:blipFill>
        <p:spPr>
          <a:xfrm>
            <a:off x="0" y="-163325"/>
            <a:ext cx="18288001" cy="10450326"/>
          </a:xfrm>
          <a:prstGeom prst="rect">
            <a:avLst/>
          </a:prstGeom>
          <a:noFill/>
          <a:ln>
            <a:noFill/>
          </a:ln>
        </p:spPr>
      </p:pic>
      <p:sp>
        <p:nvSpPr>
          <p:cNvPr id="129" name="Google Shape;129;g3052e0537c9_0_0"/>
          <p:cNvSpPr/>
          <p:nvPr/>
        </p:nvSpPr>
        <p:spPr>
          <a:xfrm>
            <a:off x="-100" y="0"/>
            <a:ext cx="18288000" cy="56811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g3052e0537c9_0_0"/>
          <p:cNvSpPr/>
          <p:nvPr/>
        </p:nvSpPr>
        <p:spPr>
          <a:xfrm>
            <a:off x="0" y="-163325"/>
            <a:ext cx="18288000" cy="56811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g3052e0537c9_0_0"/>
          <p:cNvSpPr txBox="1"/>
          <p:nvPr>
            <p:ph type="ctrTitle"/>
          </p:nvPr>
        </p:nvSpPr>
        <p:spPr>
          <a:xfrm>
            <a:off x="893750" y="349175"/>
            <a:ext cx="7772400" cy="1470000"/>
          </a:xfrm>
          <a:prstGeom prst="rect">
            <a:avLst/>
          </a:prstGeom>
        </p:spPr>
        <p:txBody>
          <a:bodyPr anchorCtr="0" anchor="t" bIns="45700" lIns="91425" spcFirstLastPara="1" rIns="91425" wrap="square" tIns="45700">
            <a:normAutofit fontScale="90000"/>
          </a:bodyPr>
          <a:lstStyle/>
          <a:p>
            <a:pPr indent="0" lvl="0" marL="0" marR="0" rtl="0" algn="l">
              <a:lnSpc>
                <a:spcPct val="100000"/>
              </a:lnSpc>
              <a:spcBef>
                <a:spcPts val="0"/>
              </a:spcBef>
              <a:spcAft>
                <a:spcPts val="0"/>
              </a:spcAft>
              <a:buNone/>
            </a:pPr>
            <a:r>
              <a:rPr b="1" lang="en-US" sz="10703">
                <a:solidFill>
                  <a:srgbClr val="FFFFFF"/>
                </a:solidFill>
                <a:latin typeface="Cormorant Garamond SemiBold"/>
                <a:ea typeface="Cormorant Garamond SemiBold"/>
                <a:cs typeface="Cormorant Garamond SemiBold"/>
                <a:sym typeface="Cormorant Garamond SemiBold"/>
              </a:rPr>
              <a:t>Our Task</a:t>
            </a:r>
            <a:endParaRPr b="1" sz="10703">
              <a:solidFill>
                <a:srgbClr val="FFFFFF"/>
              </a:solidFill>
              <a:latin typeface="Cormorant Garamond SemiBold"/>
              <a:ea typeface="Cormorant Garamond SemiBold"/>
              <a:cs typeface="Cormorant Garamond SemiBold"/>
              <a:sym typeface="Cormorant Garamond SemiBold"/>
            </a:endParaRPr>
          </a:p>
        </p:txBody>
      </p:sp>
      <p:sp>
        <p:nvSpPr>
          <p:cNvPr id="132" name="Google Shape;132;g3052e0537c9_0_0"/>
          <p:cNvSpPr txBox="1"/>
          <p:nvPr>
            <p:ph idx="1" type="subTitle"/>
          </p:nvPr>
        </p:nvSpPr>
        <p:spPr>
          <a:xfrm>
            <a:off x="678400" y="2229725"/>
            <a:ext cx="16817700" cy="4695600"/>
          </a:xfrm>
          <a:prstGeom prst="rect">
            <a:avLst/>
          </a:prstGeom>
        </p:spPr>
        <p:txBody>
          <a:bodyPr anchorCtr="0" anchor="t" bIns="45700" lIns="91425" spcFirstLastPara="1" rIns="91425" wrap="square" tIns="45700">
            <a:normAutofit/>
          </a:bodyPr>
          <a:lstStyle/>
          <a:p>
            <a:pPr indent="-440436" lvl="0" marL="457200" marR="0" rtl="0" algn="l">
              <a:lnSpc>
                <a:spcPct val="100000"/>
              </a:lnSpc>
              <a:spcBef>
                <a:spcPts val="0"/>
              </a:spcBef>
              <a:spcAft>
                <a:spcPts val="0"/>
              </a:spcAft>
              <a:buClr>
                <a:srgbClr val="FFFDFC"/>
              </a:buClr>
              <a:buSzPts val="3336"/>
              <a:buFont typeface="Nunito Sans Black"/>
              <a:buAutoNum type="arabicPeriod"/>
            </a:pPr>
            <a:r>
              <a:rPr b="1" lang="en-US" sz="3336">
                <a:solidFill>
                  <a:srgbClr val="FFFDFC"/>
                </a:solidFill>
                <a:latin typeface="Nunito Sans Black"/>
                <a:ea typeface="Nunito Sans Black"/>
                <a:cs typeface="Nunito Sans Black"/>
                <a:sym typeface="Nunito Sans Black"/>
              </a:rPr>
              <a:t>Create an interactive dashboard to explain and examine changes in Real Estate features at different isochrone levels.</a:t>
            </a:r>
            <a:endParaRPr b="1" sz="3336">
              <a:solidFill>
                <a:srgbClr val="FFFDFC"/>
              </a:solidFill>
              <a:latin typeface="Nunito Sans Black"/>
              <a:ea typeface="Nunito Sans Black"/>
              <a:cs typeface="Nunito Sans Black"/>
              <a:sym typeface="Nunito Sans Black"/>
            </a:endParaRPr>
          </a:p>
          <a:p>
            <a:pPr indent="0" lvl="0" marL="457200" marR="0" rtl="0" algn="l">
              <a:lnSpc>
                <a:spcPct val="100000"/>
              </a:lnSpc>
              <a:spcBef>
                <a:spcPts val="0"/>
              </a:spcBef>
              <a:spcAft>
                <a:spcPts val="0"/>
              </a:spcAft>
              <a:buNone/>
            </a:pPr>
            <a:r>
              <a:t/>
            </a:r>
            <a:endParaRPr b="1" sz="3336">
              <a:solidFill>
                <a:srgbClr val="FFFDFC"/>
              </a:solidFill>
              <a:latin typeface="Nunito Sans Black"/>
              <a:ea typeface="Nunito Sans Black"/>
              <a:cs typeface="Nunito Sans Black"/>
              <a:sym typeface="Nunito Sans Black"/>
            </a:endParaRPr>
          </a:p>
          <a:p>
            <a:pPr indent="-440436" lvl="0" marL="457200" marR="0" rtl="0" algn="l">
              <a:lnSpc>
                <a:spcPct val="100000"/>
              </a:lnSpc>
              <a:spcBef>
                <a:spcPts val="0"/>
              </a:spcBef>
              <a:spcAft>
                <a:spcPts val="0"/>
              </a:spcAft>
              <a:buClr>
                <a:srgbClr val="FFFDFC"/>
              </a:buClr>
              <a:buSzPts val="3336"/>
              <a:buFont typeface="Nunito Sans Black"/>
              <a:buAutoNum type="arabicPeriod"/>
            </a:pPr>
            <a:r>
              <a:rPr b="1" lang="en-US" sz="3336">
                <a:solidFill>
                  <a:srgbClr val="FFFDFC"/>
                </a:solidFill>
                <a:latin typeface="Nunito Sans Black"/>
                <a:ea typeface="Nunito Sans Black"/>
                <a:cs typeface="Nunito Sans Black"/>
                <a:sym typeface="Nunito Sans Black"/>
              </a:rPr>
              <a:t>Run a simple Linear Regression to determine the importance of features and the effectiveness of the regression at each isochrone level</a:t>
            </a:r>
            <a:endParaRPr b="1" sz="3336">
              <a:solidFill>
                <a:srgbClr val="FFFDFC"/>
              </a:solidFill>
              <a:latin typeface="Nunito Sans Black"/>
              <a:ea typeface="Nunito Sans Black"/>
              <a:cs typeface="Nunito Sans Black"/>
              <a:sym typeface="Nunito Sans Black"/>
            </a:endParaRPr>
          </a:p>
        </p:txBody>
      </p:sp>
      <p:sp>
        <p:nvSpPr>
          <p:cNvPr id="133" name="Google Shape;133;g3052e0537c9_0_0"/>
          <p:cNvSpPr/>
          <p:nvPr/>
        </p:nvSpPr>
        <p:spPr>
          <a:xfrm>
            <a:off x="17137238" y="0"/>
            <a:ext cx="8910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g3052e0537c9_0_0"/>
          <p:cNvSpPr/>
          <p:nvPr/>
        </p:nvSpPr>
        <p:spPr>
          <a:xfrm>
            <a:off x="17396900" y="0"/>
            <a:ext cx="8910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g3052e0537c9_0_0"/>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04</a:t>
            </a:r>
            <a:endParaRPr/>
          </a:p>
        </p:txBody>
      </p:sp>
      <p:sp>
        <p:nvSpPr>
          <p:cNvPr id="136" name="Google Shape;136;g3052e0537c9_0_0"/>
          <p:cNvSpPr/>
          <p:nvPr/>
        </p:nvSpPr>
        <p:spPr>
          <a:xfrm>
            <a:off x="16969400" y="5681100"/>
            <a:ext cx="168000" cy="46059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6"/>
          <p:cNvSpPr/>
          <p:nvPr/>
        </p:nvSpPr>
        <p:spPr>
          <a:xfrm>
            <a:off x="17137238" y="0"/>
            <a:ext cx="8911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05</a:t>
            </a:r>
            <a:endParaRPr/>
          </a:p>
        </p:txBody>
      </p:sp>
      <p:grpSp>
        <p:nvGrpSpPr>
          <p:cNvPr id="144" name="Google Shape;144;p6"/>
          <p:cNvGrpSpPr/>
          <p:nvPr/>
        </p:nvGrpSpPr>
        <p:grpSpPr>
          <a:xfrm>
            <a:off x="17601838" y="285752"/>
            <a:ext cx="493447" cy="493447"/>
            <a:chOff x="0" y="0"/>
            <a:chExt cx="657929" cy="657929"/>
          </a:xfrm>
        </p:grpSpPr>
        <p:sp>
          <p:nvSpPr>
            <p:cNvPr id="145" name="Google Shape;145;p6"/>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4">
                <a:alphaModFix/>
              </a:blip>
              <a:stretch>
                <a:fillRect b="0" l="0" r="0" t="0"/>
              </a:stretch>
            </a:blipFill>
            <a:ln>
              <a:noFill/>
            </a:ln>
          </p:spPr>
        </p:sp>
      </p:grpSp>
      <p:sp>
        <p:nvSpPr>
          <p:cNvPr id="147" name="Google Shape;147;p6"/>
          <p:cNvSpPr txBox="1"/>
          <p:nvPr/>
        </p:nvSpPr>
        <p:spPr>
          <a:xfrm>
            <a:off x="7477026" y="1469250"/>
            <a:ext cx="8652000" cy="1819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11818">
                <a:solidFill>
                  <a:srgbClr val="7E8489"/>
                </a:solidFill>
                <a:latin typeface="Cormorant Garamond SemiBold"/>
                <a:ea typeface="Cormorant Garamond SemiBold"/>
                <a:cs typeface="Cormorant Garamond SemiBold"/>
                <a:sym typeface="Cormorant Garamond SemiBold"/>
              </a:rPr>
              <a:t>Project Steps</a:t>
            </a:r>
            <a:endParaRPr/>
          </a:p>
        </p:txBody>
      </p:sp>
      <p:sp>
        <p:nvSpPr>
          <p:cNvPr id="148" name="Google Shape;148;p6"/>
          <p:cNvSpPr txBox="1"/>
          <p:nvPr/>
        </p:nvSpPr>
        <p:spPr>
          <a:xfrm>
            <a:off x="8646926" y="4185025"/>
            <a:ext cx="3021600" cy="364500"/>
          </a:xfrm>
          <a:prstGeom prst="rect">
            <a:avLst/>
          </a:prstGeom>
          <a:noFill/>
          <a:ln>
            <a:noFill/>
          </a:ln>
        </p:spPr>
        <p:txBody>
          <a:bodyPr anchorCtr="0" anchor="t" bIns="0" lIns="0" spcFirstLastPara="1" rIns="0" wrap="square" tIns="0">
            <a:spAutoFit/>
          </a:bodyPr>
          <a:lstStyle/>
          <a:p>
            <a:pPr indent="0" lvl="0" marL="0" marR="0" rtl="0" algn="r">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Calculate Isochrones</a:t>
            </a:r>
            <a:endParaRPr/>
          </a:p>
        </p:txBody>
      </p:sp>
      <p:sp>
        <p:nvSpPr>
          <p:cNvPr id="149" name="Google Shape;149;p6"/>
          <p:cNvSpPr txBox="1"/>
          <p:nvPr/>
        </p:nvSpPr>
        <p:spPr>
          <a:xfrm>
            <a:off x="7307458" y="5213725"/>
            <a:ext cx="4361100" cy="364500"/>
          </a:xfrm>
          <a:prstGeom prst="rect">
            <a:avLst/>
          </a:prstGeom>
          <a:noFill/>
          <a:ln>
            <a:noFill/>
          </a:ln>
        </p:spPr>
        <p:txBody>
          <a:bodyPr anchorCtr="0" anchor="t" bIns="0" lIns="0" spcFirstLastPara="1" rIns="0" wrap="square" tIns="0">
            <a:spAutoFit/>
          </a:bodyPr>
          <a:lstStyle/>
          <a:p>
            <a:pPr indent="0" lvl="0" marL="0" marR="0" rtl="0" algn="r">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Collect </a:t>
            </a:r>
            <a:r>
              <a:rPr b="1" lang="en-US" sz="2369">
                <a:solidFill>
                  <a:srgbClr val="7E8489"/>
                </a:solidFill>
                <a:latin typeface="Nunito Sans Black"/>
                <a:ea typeface="Nunito Sans Black"/>
                <a:cs typeface="Nunito Sans Black"/>
                <a:sym typeface="Nunito Sans Black"/>
              </a:rPr>
              <a:t>Relevant</a:t>
            </a:r>
            <a:r>
              <a:rPr b="1" lang="en-US" sz="2369">
                <a:solidFill>
                  <a:srgbClr val="7E8489"/>
                </a:solidFill>
                <a:latin typeface="Nunito Sans Black"/>
                <a:ea typeface="Nunito Sans Black"/>
                <a:cs typeface="Nunito Sans Black"/>
                <a:sym typeface="Nunito Sans Black"/>
              </a:rPr>
              <a:t> Features</a:t>
            </a:r>
            <a:endParaRPr/>
          </a:p>
        </p:txBody>
      </p:sp>
      <p:sp>
        <p:nvSpPr>
          <p:cNvPr id="150" name="Google Shape;150;p6"/>
          <p:cNvSpPr txBox="1"/>
          <p:nvPr/>
        </p:nvSpPr>
        <p:spPr>
          <a:xfrm>
            <a:off x="11866721" y="4274551"/>
            <a:ext cx="4213800" cy="5496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Use GraphHopper to calculate isochrones for each census block group</a:t>
            </a:r>
            <a:endParaRPr/>
          </a:p>
        </p:txBody>
      </p:sp>
      <p:sp>
        <p:nvSpPr>
          <p:cNvPr id="151" name="Google Shape;151;p6"/>
          <p:cNvSpPr txBox="1"/>
          <p:nvPr/>
        </p:nvSpPr>
        <p:spPr>
          <a:xfrm>
            <a:off x="11866721" y="5303251"/>
            <a:ext cx="4213800" cy="5496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Collect a wide variety of known Real Estate price predictors from </a:t>
            </a:r>
            <a:r>
              <a:rPr lang="en-US" sz="1700">
                <a:solidFill>
                  <a:srgbClr val="474242"/>
                </a:solidFill>
                <a:latin typeface="Nunito Light"/>
                <a:ea typeface="Nunito Light"/>
                <a:cs typeface="Nunito Light"/>
                <a:sym typeface="Nunito Light"/>
              </a:rPr>
              <a:t>different</a:t>
            </a:r>
            <a:r>
              <a:rPr lang="en-US" sz="1700">
                <a:solidFill>
                  <a:srgbClr val="474242"/>
                </a:solidFill>
                <a:latin typeface="Nunito Light"/>
                <a:ea typeface="Nunito Light"/>
                <a:cs typeface="Nunito Light"/>
                <a:sym typeface="Nunito Light"/>
              </a:rPr>
              <a:t> datasets.</a:t>
            </a:r>
            <a:endParaRPr/>
          </a:p>
        </p:txBody>
      </p:sp>
      <p:sp>
        <p:nvSpPr>
          <p:cNvPr id="152" name="Google Shape;152;p6"/>
          <p:cNvSpPr txBox="1"/>
          <p:nvPr/>
        </p:nvSpPr>
        <p:spPr>
          <a:xfrm>
            <a:off x="6590785" y="6242425"/>
            <a:ext cx="5077800" cy="364500"/>
          </a:xfrm>
          <a:prstGeom prst="rect">
            <a:avLst/>
          </a:prstGeom>
          <a:noFill/>
          <a:ln>
            <a:noFill/>
          </a:ln>
        </p:spPr>
        <p:txBody>
          <a:bodyPr anchorCtr="0" anchor="t" bIns="0" lIns="0" spcFirstLastPara="1" rIns="0" wrap="square" tIns="0">
            <a:spAutoFit/>
          </a:bodyPr>
          <a:lstStyle/>
          <a:p>
            <a:pPr indent="0" lvl="0" marL="0" marR="0" rtl="0" algn="r">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Aggregate data by region</a:t>
            </a:r>
            <a:endParaRPr/>
          </a:p>
        </p:txBody>
      </p:sp>
      <p:sp>
        <p:nvSpPr>
          <p:cNvPr id="153" name="Google Shape;153;p6"/>
          <p:cNvSpPr txBox="1"/>
          <p:nvPr/>
        </p:nvSpPr>
        <p:spPr>
          <a:xfrm>
            <a:off x="11866721" y="6331951"/>
            <a:ext cx="4213800" cy="8373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Take </a:t>
            </a:r>
            <a:r>
              <a:rPr lang="en-US" sz="1700">
                <a:solidFill>
                  <a:srgbClr val="474242"/>
                </a:solidFill>
                <a:latin typeface="Nunito Light"/>
                <a:ea typeface="Nunito Light"/>
                <a:cs typeface="Nunito Light"/>
                <a:sym typeface="Nunito Light"/>
              </a:rPr>
              <a:t>data points</a:t>
            </a:r>
            <a:r>
              <a:rPr lang="en-US" sz="1700">
                <a:solidFill>
                  <a:srgbClr val="474242"/>
                </a:solidFill>
                <a:latin typeface="Nunito Light"/>
                <a:ea typeface="Nunito Light"/>
                <a:cs typeface="Nunito Light"/>
                <a:sym typeface="Nunito Light"/>
              </a:rPr>
              <a:t> from our datasets and aggregate them using Geopandas by Census Block and Isochrone Groups.</a:t>
            </a:r>
            <a:endParaRPr/>
          </a:p>
        </p:txBody>
      </p:sp>
      <p:sp>
        <p:nvSpPr>
          <p:cNvPr id="154" name="Google Shape;154;p6"/>
          <p:cNvSpPr txBox="1"/>
          <p:nvPr/>
        </p:nvSpPr>
        <p:spPr>
          <a:xfrm>
            <a:off x="9931345" y="7271116"/>
            <a:ext cx="1737300" cy="364500"/>
          </a:xfrm>
          <a:prstGeom prst="rect">
            <a:avLst/>
          </a:prstGeom>
          <a:noFill/>
          <a:ln>
            <a:noFill/>
          </a:ln>
        </p:spPr>
        <p:txBody>
          <a:bodyPr anchorCtr="0" anchor="t" bIns="0" lIns="0" spcFirstLastPara="1" rIns="0" wrap="square" tIns="0">
            <a:spAutoFit/>
          </a:bodyPr>
          <a:lstStyle/>
          <a:p>
            <a:pPr indent="0" lvl="0" marL="0" marR="0" rtl="0" algn="r">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Regression</a:t>
            </a:r>
            <a:endParaRPr/>
          </a:p>
        </p:txBody>
      </p:sp>
      <p:sp>
        <p:nvSpPr>
          <p:cNvPr id="155" name="Google Shape;155;p6"/>
          <p:cNvSpPr txBox="1"/>
          <p:nvPr/>
        </p:nvSpPr>
        <p:spPr>
          <a:xfrm>
            <a:off x="11866721" y="7360651"/>
            <a:ext cx="4213800" cy="11253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extLst>
                  <a:ext uri="http://customooxmlschemas.google.com/">
                    <go:slidesCustomData xmlns:go="http://customooxmlschemas.google.com/" textRoundtripDataId="0"/>
                  </a:ext>
                </a:extLst>
              </a:rPr>
              <a:t>Using Real Estate pricing by census block as the dependent variable, run regressions to evaluate the  effectiveness of isochrone regions.</a:t>
            </a:r>
            <a:endParaRPr/>
          </a:p>
        </p:txBody>
      </p:sp>
      <p:sp>
        <p:nvSpPr>
          <p:cNvPr id="156" name="Google Shape;156;p6"/>
          <p:cNvSpPr txBox="1"/>
          <p:nvPr/>
        </p:nvSpPr>
        <p:spPr>
          <a:xfrm>
            <a:off x="8215330" y="8604625"/>
            <a:ext cx="3453300" cy="364500"/>
          </a:xfrm>
          <a:prstGeom prst="rect">
            <a:avLst/>
          </a:prstGeom>
          <a:noFill/>
          <a:ln>
            <a:noFill/>
          </a:ln>
        </p:spPr>
        <p:txBody>
          <a:bodyPr anchorCtr="0" anchor="t" bIns="0" lIns="0" spcFirstLastPara="1" rIns="0" wrap="square" tIns="0">
            <a:spAutoFit/>
          </a:bodyPr>
          <a:lstStyle/>
          <a:p>
            <a:pPr indent="0" lvl="0" marL="0" marR="0" rtl="0" algn="r">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Display Online</a:t>
            </a:r>
            <a:endParaRPr/>
          </a:p>
        </p:txBody>
      </p:sp>
      <p:sp>
        <p:nvSpPr>
          <p:cNvPr id="157" name="Google Shape;157;p6"/>
          <p:cNvSpPr txBox="1"/>
          <p:nvPr/>
        </p:nvSpPr>
        <p:spPr>
          <a:xfrm>
            <a:off x="11866721" y="8694151"/>
            <a:ext cx="4213800" cy="8373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Host a live site using React with fully interactive visualizations allowing the exploration of our data and findings.</a:t>
            </a:r>
            <a:endParaRPr/>
          </a:p>
        </p:txBody>
      </p:sp>
      <p:sp>
        <p:nvSpPr>
          <p:cNvPr id="158" name="Google Shape;158;p6"/>
          <p:cNvSpPr/>
          <p:nvPr/>
        </p:nvSpPr>
        <p:spPr>
          <a:xfrm>
            <a:off x="0" y="0"/>
            <a:ext cx="6420155" cy="10287000"/>
          </a:xfrm>
          <a:custGeom>
            <a:rect b="b" l="l" r="r" t="t"/>
            <a:pathLst>
              <a:path extrusionOk="0" h="10287000" w="6420155">
                <a:moveTo>
                  <a:pt x="0" y="0"/>
                </a:moveTo>
                <a:lnTo>
                  <a:pt x="6420155" y="0"/>
                </a:lnTo>
                <a:lnTo>
                  <a:pt x="6420155" y="10287000"/>
                </a:lnTo>
                <a:lnTo>
                  <a:pt x="0" y="10287000"/>
                </a:lnTo>
                <a:lnTo>
                  <a:pt x="0" y="0"/>
                </a:lnTo>
                <a:close/>
              </a:path>
            </a:pathLst>
          </a:custGeom>
          <a:blipFill rotWithShape="1">
            <a:blip r:embed="rId5">
              <a:alphaModFix/>
            </a:blip>
            <a:stretch>
              <a:fillRect b="0" l="-18384" r="-1783" t="0"/>
            </a:stretch>
          </a:blipFill>
          <a:ln>
            <a:noFill/>
          </a:ln>
        </p:spPr>
      </p:sp>
      <p:sp>
        <p:nvSpPr>
          <p:cNvPr id="159" name="Google Shape;159;p6"/>
          <p:cNvSpPr txBox="1"/>
          <p:nvPr/>
        </p:nvSpPr>
        <p:spPr>
          <a:xfrm>
            <a:off x="9584525" y="4836925"/>
            <a:ext cx="85725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
          <p:cNvSpPr/>
          <p:nvPr/>
        </p:nvSpPr>
        <p:spPr>
          <a:xfrm>
            <a:off x="17137238" y="0"/>
            <a:ext cx="8911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b="0" i="0" lang="en-US" sz="2369" u="none" cap="none" strike="noStrike">
                <a:solidFill>
                  <a:srgbClr val="FFFFFF"/>
                </a:solidFill>
                <a:latin typeface="Nunito Light"/>
                <a:ea typeface="Nunito Light"/>
                <a:cs typeface="Nunito Light"/>
                <a:sym typeface="Nunito Light"/>
              </a:rPr>
              <a:t>0</a:t>
            </a:r>
            <a:r>
              <a:rPr lang="en-US" sz="2369">
                <a:solidFill>
                  <a:srgbClr val="FFFFFF"/>
                </a:solidFill>
                <a:latin typeface="Nunito Light"/>
                <a:ea typeface="Nunito Light"/>
                <a:cs typeface="Nunito Light"/>
                <a:sym typeface="Nunito Light"/>
              </a:rPr>
              <a:t>6</a:t>
            </a:r>
            <a:endParaRPr/>
          </a:p>
        </p:txBody>
      </p:sp>
      <p:grpSp>
        <p:nvGrpSpPr>
          <p:cNvPr id="167" name="Google Shape;167;p2"/>
          <p:cNvGrpSpPr/>
          <p:nvPr/>
        </p:nvGrpSpPr>
        <p:grpSpPr>
          <a:xfrm>
            <a:off x="17601838" y="285752"/>
            <a:ext cx="493447" cy="493447"/>
            <a:chOff x="0" y="0"/>
            <a:chExt cx="657929" cy="657929"/>
          </a:xfrm>
        </p:grpSpPr>
        <p:sp>
          <p:nvSpPr>
            <p:cNvPr id="168" name="Google Shape;168;p2"/>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3">
                <a:alphaModFix/>
              </a:blip>
              <a:stretch>
                <a:fillRect b="0" l="0" r="0" t="0"/>
              </a:stretch>
            </a:blipFill>
            <a:ln>
              <a:noFill/>
            </a:ln>
          </p:spPr>
        </p:sp>
      </p:grpSp>
      <p:pic>
        <p:nvPicPr>
          <p:cNvPr id="170" name="Google Shape;170;p2"/>
          <p:cNvPicPr preferRelativeResize="0"/>
          <p:nvPr/>
        </p:nvPicPr>
        <p:blipFill rotWithShape="1">
          <a:blip r:embed="rId4">
            <a:alphaModFix/>
          </a:blip>
          <a:srcRect b="29866" l="0" r="0" t="29866"/>
          <a:stretch/>
        </p:blipFill>
        <p:spPr>
          <a:xfrm>
            <a:off x="0" y="0"/>
            <a:ext cx="17137238" cy="4597348"/>
          </a:xfrm>
          <a:prstGeom prst="rect">
            <a:avLst/>
          </a:prstGeom>
          <a:noFill/>
          <a:ln>
            <a:noFill/>
          </a:ln>
        </p:spPr>
      </p:pic>
      <p:sp>
        <p:nvSpPr>
          <p:cNvPr id="171" name="Google Shape;171;p2"/>
          <p:cNvSpPr/>
          <p:nvPr/>
        </p:nvSpPr>
        <p:spPr>
          <a:xfrm>
            <a:off x="0" y="0"/>
            <a:ext cx="17137238" cy="4597348"/>
          </a:xfrm>
          <a:prstGeom prst="rect">
            <a:avLst/>
          </a:prstGeom>
          <a:solidFill>
            <a:srgbClr val="000000">
              <a:alpha val="1333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txBox="1"/>
          <p:nvPr/>
        </p:nvSpPr>
        <p:spPr>
          <a:xfrm>
            <a:off x="812674" y="1005700"/>
            <a:ext cx="11034000" cy="3294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10703">
                <a:solidFill>
                  <a:srgbClr val="FFFFFF"/>
                </a:solidFill>
                <a:latin typeface="Cormorant Garamond SemiBold"/>
                <a:ea typeface="Cormorant Garamond SemiBold"/>
                <a:cs typeface="Cormorant Garamond SemiBold"/>
                <a:sym typeface="Cormorant Garamond SemiBold"/>
              </a:rPr>
              <a:t>Calculating Isochrones</a:t>
            </a:r>
            <a:endParaRPr/>
          </a:p>
        </p:txBody>
      </p:sp>
      <p:sp>
        <p:nvSpPr>
          <p:cNvPr id="173" name="Google Shape;173;p2"/>
          <p:cNvSpPr txBox="1"/>
          <p:nvPr/>
        </p:nvSpPr>
        <p:spPr>
          <a:xfrm>
            <a:off x="812683" y="6246754"/>
            <a:ext cx="4688700" cy="2154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t/>
            </a:r>
            <a:endParaRPr/>
          </a:p>
        </p:txBody>
      </p:sp>
      <p:sp>
        <p:nvSpPr>
          <p:cNvPr id="174" name="Google Shape;174;p2"/>
          <p:cNvSpPr txBox="1"/>
          <p:nvPr/>
        </p:nvSpPr>
        <p:spPr>
          <a:xfrm>
            <a:off x="812683" y="5397941"/>
            <a:ext cx="39666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GraphHopper Server</a:t>
            </a:r>
            <a:endParaRPr/>
          </a:p>
        </p:txBody>
      </p:sp>
      <p:sp>
        <p:nvSpPr>
          <p:cNvPr id="175" name="Google Shape;175;p2"/>
          <p:cNvSpPr txBox="1"/>
          <p:nvPr/>
        </p:nvSpPr>
        <p:spPr>
          <a:xfrm>
            <a:off x="6904900" y="6246751"/>
            <a:ext cx="4478100" cy="39252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700">
                <a:solidFill>
                  <a:srgbClr val="474242"/>
                </a:solidFill>
                <a:latin typeface="Nunito Light"/>
                <a:ea typeface="Nunito Light"/>
                <a:cs typeface="Nunito Light"/>
                <a:sym typeface="Nunito Light"/>
              </a:rPr>
              <a:t>5 center points (centroid, north, east, south, west) were calculated for each census block group. Using a python script, API calls were made to a locally </a:t>
            </a:r>
            <a:r>
              <a:rPr lang="en-US" sz="1700">
                <a:solidFill>
                  <a:srgbClr val="474242"/>
                </a:solidFill>
                <a:latin typeface="Nunito Light"/>
                <a:ea typeface="Nunito Light"/>
                <a:cs typeface="Nunito Light"/>
                <a:sym typeface="Nunito Light"/>
                <a:extLst>
                  <a:ext uri="http://customooxmlschemas.google.com/">
                    <go:slidesCustomData xmlns:go="http://customooxmlschemas.google.com/" textRoundtripDataId="1"/>
                  </a:ext>
                </a:extLst>
              </a:rPr>
              <a:t>running</a:t>
            </a:r>
            <a:r>
              <a:rPr lang="en-US" sz="1700">
                <a:solidFill>
                  <a:srgbClr val="474242"/>
                </a:solidFill>
                <a:latin typeface="Nunito Light"/>
                <a:ea typeface="Nunito Light"/>
                <a:cs typeface="Nunito Light"/>
                <a:sym typeface="Nunito Light"/>
              </a:rPr>
              <a:t> graphhopper server to calculate 9 isochrones for every point (walking, public transit, and car, at 10, 20, and 30 minutes travel time). 45 total isochrones were calculated per census </a:t>
            </a:r>
            <a:r>
              <a:rPr lang="en-US" sz="1700">
                <a:solidFill>
                  <a:srgbClr val="474242"/>
                </a:solidFill>
                <a:latin typeface="Nunito Light"/>
                <a:ea typeface="Nunito Light"/>
                <a:cs typeface="Nunito Light"/>
                <a:sym typeface="Nunito Light"/>
              </a:rPr>
              <a:t>block group</a:t>
            </a:r>
            <a:r>
              <a:rPr lang="en-US" sz="1700">
                <a:solidFill>
                  <a:srgbClr val="474242"/>
                </a:solidFill>
                <a:latin typeface="Nunito Light"/>
                <a:ea typeface="Nunito Light"/>
                <a:cs typeface="Nunito Light"/>
                <a:sym typeface="Nunito Light"/>
              </a:rPr>
              <a:t>. The calculation was run in parallel on 4 </a:t>
            </a:r>
            <a:r>
              <a:rPr lang="en-US" sz="1700">
                <a:solidFill>
                  <a:srgbClr val="474242"/>
                </a:solidFill>
                <a:latin typeface="Nunito Light"/>
                <a:ea typeface="Nunito Light"/>
                <a:cs typeface="Nunito Light"/>
                <a:sym typeface="Nunito Light"/>
              </a:rPr>
              <a:t>separate</a:t>
            </a:r>
            <a:r>
              <a:rPr lang="en-US" sz="1700">
                <a:solidFill>
                  <a:srgbClr val="474242"/>
                </a:solidFill>
                <a:latin typeface="Nunito Light"/>
                <a:ea typeface="Nunito Light"/>
                <a:cs typeface="Nunito Light"/>
                <a:sym typeface="Nunito Light"/>
              </a:rPr>
              <a:t> servers, with output combined into a single geojson.</a:t>
            </a:r>
            <a:endParaRPr/>
          </a:p>
        </p:txBody>
      </p:sp>
      <p:sp>
        <p:nvSpPr>
          <p:cNvPr id="176" name="Google Shape;176;p2"/>
          <p:cNvSpPr txBox="1"/>
          <p:nvPr/>
        </p:nvSpPr>
        <p:spPr>
          <a:xfrm>
            <a:off x="6904888" y="5142641"/>
            <a:ext cx="3429600" cy="8751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Batch calculation of isochrones</a:t>
            </a:r>
            <a:endParaRPr/>
          </a:p>
        </p:txBody>
      </p:sp>
      <p:sp>
        <p:nvSpPr>
          <p:cNvPr id="177" name="Google Shape;177;p2"/>
          <p:cNvSpPr txBox="1"/>
          <p:nvPr/>
        </p:nvSpPr>
        <p:spPr>
          <a:xfrm>
            <a:off x="13040599" y="6018629"/>
            <a:ext cx="3175200" cy="39252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700">
                <a:solidFill>
                  <a:srgbClr val="474242"/>
                </a:solidFill>
                <a:latin typeface="Nunito Light"/>
                <a:ea typeface="Nunito Light"/>
                <a:cs typeface="Nunito Light"/>
                <a:sym typeface="Nunito Light"/>
              </a:rPr>
              <a:t>For each of the 9 isochrone types, the area was average over the center point, for each census block group using a python script, outputting a csv. Using a python script, every Yelp poi of interest contained in each isochrone was calculated, the average number and average rating of POIs per isochrone was calculated.</a:t>
            </a:r>
            <a:endParaRPr/>
          </a:p>
        </p:txBody>
      </p:sp>
      <p:sp>
        <p:nvSpPr>
          <p:cNvPr id="178" name="Google Shape;178;p2"/>
          <p:cNvSpPr txBox="1"/>
          <p:nvPr/>
        </p:nvSpPr>
        <p:spPr>
          <a:xfrm>
            <a:off x="12701149" y="5397941"/>
            <a:ext cx="36477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Area and POI calculation</a:t>
            </a:r>
            <a:endParaRPr/>
          </a:p>
        </p:txBody>
      </p:sp>
      <p:sp>
        <p:nvSpPr>
          <p:cNvPr id="179" name="Google Shape;179;p2"/>
          <p:cNvSpPr txBox="1"/>
          <p:nvPr/>
        </p:nvSpPr>
        <p:spPr>
          <a:xfrm>
            <a:off x="769200" y="6129451"/>
            <a:ext cx="4478100" cy="24597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700">
                <a:solidFill>
                  <a:srgbClr val="474242"/>
                </a:solidFill>
                <a:latin typeface="Nunito Light"/>
                <a:ea typeface="Nunito Light"/>
                <a:cs typeface="Nunito Light"/>
                <a:sym typeface="Nunito Light"/>
              </a:rPr>
              <a:t>GraphHopper is a tool which processes mapping data and calculates the fastest route between two points.  Using data from OpenStreetMap, we can use it to calculate the area of all locations reachable from a start point using a particular method of transportation given a certain amount of time.</a:t>
            </a:r>
            <a:endParaRPr/>
          </a:p>
        </p:txBody>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5"/>
          <p:cNvSpPr/>
          <p:nvPr/>
        </p:nvSpPr>
        <p:spPr>
          <a:xfrm>
            <a:off x="0" y="0"/>
            <a:ext cx="6573983" cy="4598003"/>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5"/>
          <p:cNvSpPr txBox="1"/>
          <p:nvPr/>
        </p:nvSpPr>
        <p:spPr>
          <a:xfrm>
            <a:off x="1028700" y="1344412"/>
            <a:ext cx="3997200" cy="2472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30">
                <a:solidFill>
                  <a:srgbClr val="FFFFFF"/>
                </a:solidFill>
                <a:latin typeface="Cormorant Garamond SemiBold"/>
                <a:ea typeface="Cormorant Garamond SemiBold"/>
                <a:cs typeface="Cormorant Garamond SemiBold"/>
                <a:sym typeface="Cormorant Garamond SemiBold"/>
              </a:rPr>
              <a:t>Feature</a:t>
            </a:r>
            <a:endParaRPr b="1" sz="8030">
              <a:solidFill>
                <a:srgbClr val="FFFFFF"/>
              </a:solidFill>
              <a:latin typeface="Cormorant Garamond SemiBold"/>
              <a:ea typeface="Cormorant Garamond SemiBold"/>
              <a:cs typeface="Cormorant Garamond SemiBold"/>
              <a:sym typeface="Cormorant Garamond SemiBold"/>
            </a:endParaRPr>
          </a:p>
          <a:p>
            <a:pPr indent="0" lvl="0" marL="0" marR="0" rtl="0" algn="l">
              <a:lnSpc>
                <a:spcPct val="100000"/>
              </a:lnSpc>
              <a:spcBef>
                <a:spcPts val="0"/>
              </a:spcBef>
              <a:spcAft>
                <a:spcPts val="0"/>
              </a:spcAft>
              <a:buNone/>
            </a:pPr>
            <a:r>
              <a:rPr b="1" lang="en-US" sz="8030">
                <a:solidFill>
                  <a:srgbClr val="FFFFFF"/>
                </a:solidFill>
                <a:latin typeface="Cormorant Garamond SemiBold"/>
                <a:ea typeface="Cormorant Garamond SemiBold"/>
                <a:cs typeface="Cormorant Garamond SemiBold"/>
                <a:sym typeface="Cormorant Garamond SemiBold"/>
              </a:rPr>
              <a:t>Datasets</a:t>
            </a:r>
            <a:endParaRPr/>
          </a:p>
        </p:txBody>
      </p:sp>
      <p:sp>
        <p:nvSpPr>
          <p:cNvPr id="186" name="Google Shape;186;p5"/>
          <p:cNvSpPr/>
          <p:nvPr/>
        </p:nvSpPr>
        <p:spPr>
          <a:xfrm>
            <a:off x="17137238" y="0"/>
            <a:ext cx="8911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07</a:t>
            </a:r>
            <a:endParaRPr/>
          </a:p>
        </p:txBody>
      </p:sp>
      <p:grpSp>
        <p:nvGrpSpPr>
          <p:cNvPr id="189" name="Google Shape;189;p5"/>
          <p:cNvGrpSpPr/>
          <p:nvPr/>
        </p:nvGrpSpPr>
        <p:grpSpPr>
          <a:xfrm>
            <a:off x="6573983" y="5048059"/>
            <a:ext cx="4361400" cy="2380555"/>
            <a:chOff x="0" y="-47625"/>
            <a:chExt cx="5815200" cy="3174074"/>
          </a:xfrm>
        </p:grpSpPr>
        <p:sp>
          <p:nvSpPr>
            <p:cNvPr id="190" name="Google Shape;190;p5"/>
            <p:cNvSpPr txBox="1"/>
            <p:nvPr/>
          </p:nvSpPr>
          <p:spPr>
            <a:xfrm>
              <a:off x="0" y="900449"/>
              <a:ext cx="5815200" cy="22260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7 Million Reviews from 150 thousand businesses in 11 cities.</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lang="en-US" sz="1700">
                  <a:solidFill>
                    <a:srgbClr val="474242"/>
                  </a:solidFill>
                  <a:latin typeface="Nunito Light"/>
                  <a:ea typeface="Nunito Light"/>
                  <a:cs typeface="Nunito Light"/>
                  <a:sym typeface="Nunito Light"/>
                </a:rPr>
                <a:t>Filtered to only </a:t>
              </a:r>
              <a:r>
                <a:rPr lang="en-US" sz="1700">
                  <a:solidFill>
                    <a:srgbClr val="474242"/>
                  </a:solidFill>
                  <a:latin typeface="Nunito Light"/>
                  <a:ea typeface="Nunito Light"/>
                  <a:cs typeface="Nunito Light"/>
                  <a:sym typeface="Nunito Light"/>
                </a:rPr>
                <a:t>Philadelphia</a:t>
              </a:r>
              <a:r>
                <a:rPr lang="en-US" sz="1700">
                  <a:solidFill>
                    <a:srgbClr val="474242"/>
                  </a:solidFill>
                  <a:latin typeface="Nunito Light"/>
                  <a:ea typeface="Nunito Light"/>
                  <a:cs typeface="Nunito Light"/>
                  <a:sym typeface="Nunito Light"/>
                </a:rPr>
                <a:t> based businesses and extracted to give ratings.</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i="1" lang="en-US" sz="1700">
                  <a:solidFill>
                    <a:srgbClr val="474242"/>
                  </a:solidFill>
                  <a:latin typeface="Nunito Light"/>
                  <a:ea typeface="Nunito Light"/>
                  <a:cs typeface="Nunito Light"/>
                  <a:sym typeface="Nunito Light"/>
                </a:rPr>
                <a:t>[14569 Businesses]</a:t>
              </a:r>
              <a:endParaRPr i="1" sz="1700">
                <a:solidFill>
                  <a:srgbClr val="474242"/>
                </a:solidFill>
                <a:latin typeface="Nunito Light"/>
                <a:ea typeface="Nunito Light"/>
                <a:cs typeface="Nunito Light"/>
                <a:sym typeface="Nunito Light"/>
              </a:endParaRPr>
            </a:p>
          </p:txBody>
        </p:sp>
        <p:sp>
          <p:nvSpPr>
            <p:cNvPr id="191" name="Google Shape;191;p5"/>
            <p:cNvSpPr txBox="1"/>
            <p:nvPr/>
          </p:nvSpPr>
          <p:spPr>
            <a:xfrm>
              <a:off x="0" y="-47625"/>
              <a:ext cx="58152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extLst>
                    <a:ext uri="http://customooxmlschemas.google.com/">
                      <go:slidesCustomData xmlns:go="http://customooxmlschemas.google.com/" textRoundtripDataId="2"/>
                    </a:ext>
                  </a:extLst>
                </a:rPr>
                <a:t>Yelp Business Dataset</a:t>
              </a:r>
              <a:endParaRPr/>
            </a:p>
          </p:txBody>
        </p:sp>
      </p:grpSp>
      <p:grpSp>
        <p:nvGrpSpPr>
          <p:cNvPr id="192" name="Google Shape;192;p5"/>
          <p:cNvGrpSpPr/>
          <p:nvPr/>
        </p:nvGrpSpPr>
        <p:grpSpPr>
          <a:xfrm>
            <a:off x="12119266" y="5048059"/>
            <a:ext cx="4323375" cy="2697130"/>
            <a:chOff x="0" y="-47625"/>
            <a:chExt cx="5764500" cy="3596174"/>
          </a:xfrm>
        </p:grpSpPr>
        <p:sp>
          <p:nvSpPr>
            <p:cNvPr id="193" name="Google Shape;193;p5"/>
            <p:cNvSpPr txBox="1"/>
            <p:nvPr/>
          </p:nvSpPr>
          <p:spPr>
            <a:xfrm>
              <a:off x="0" y="900449"/>
              <a:ext cx="5764500" cy="26481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All Real Estate Transfers since 2010 in the City of </a:t>
              </a:r>
              <a:r>
                <a:rPr lang="en-US" sz="1700">
                  <a:solidFill>
                    <a:srgbClr val="474242"/>
                  </a:solidFill>
                  <a:latin typeface="Nunito Light"/>
                  <a:ea typeface="Nunito Light"/>
                  <a:cs typeface="Nunito Light"/>
                  <a:sym typeface="Nunito Light"/>
                </a:rPr>
                <a:t>Philadelphia c</a:t>
              </a:r>
              <a:r>
                <a:rPr lang="en-US" sz="1700">
                  <a:solidFill>
                    <a:srgbClr val="474242"/>
                  </a:solidFill>
                  <a:latin typeface="Nunito Light"/>
                  <a:ea typeface="Nunito Light"/>
                  <a:cs typeface="Nunito Light"/>
                  <a:sym typeface="Nunito Light"/>
                </a:rPr>
                <a:t>ategorized by transfer type.</a:t>
              </a:r>
              <a:endParaRPr sz="1700">
                <a:solidFill>
                  <a:srgbClr val="474242"/>
                </a:solidFill>
                <a:latin typeface="Nunito Light"/>
                <a:ea typeface="Nunito Light"/>
                <a:cs typeface="Nunito Light"/>
                <a:sym typeface="Nunito Light"/>
              </a:endParaRPr>
            </a:p>
            <a:p>
              <a:pPr indent="0" lvl="1" marL="0" marR="0" rtl="0" algn="l">
                <a:lnSpc>
                  <a:spcPct val="140000"/>
                </a:lnSpc>
                <a:spcBef>
                  <a:spcPts val="1000"/>
                </a:spcBef>
                <a:spcAft>
                  <a:spcPts val="0"/>
                </a:spcAft>
                <a:buNone/>
              </a:pPr>
              <a:r>
                <a:rPr lang="en-US" sz="1700">
                  <a:solidFill>
                    <a:srgbClr val="474242"/>
                  </a:solidFill>
                  <a:latin typeface="Nunito Light"/>
                  <a:ea typeface="Nunito Light"/>
                  <a:cs typeface="Nunito Light"/>
                  <a:sym typeface="Nunito Light"/>
                </a:rPr>
                <a:t>DEED - Transfers between owner</a:t>
              </a:r>
              <a:endParaRPr sz="1700">
                <a:solidFill>
                  <a:srgbClr val="474242"/>
                </a:solidFill>
                <a:latin typeface="Nunito Light"/>
                <a:ea typeface="Nunito Light"/>
                <a:cs typeface="Nunito Light"/>
                <a:sym typeface="Nunito Light"/>
              </a:endParaRPr>
            </a:p>
            <a:p>
              <a:pPr indent="0" lvl="1" marL="0" marR="0" rtl="0" algn="l">
                <a:lnSpc>
                  <a:spcPct val="140000"/>
                </a:lnSpc>
                <a:spcBef>
                  <a:spcPts val="0"/>
                </a:spcBef>
                <a:spcAft>
                  <a:spcPts val="0"/>
                </a:spcAft>
                <a:buNone/>
              </a:pPr>
              <a:r>
                <a:rPr lang="en-US" sz="1700">
                  <a:solidFill>
                    <a:srgbClr val="474242"/>
                  </a:solidFill>
                  <a:latin typeface="Nunito Light"/>
                  <a:ea typeface="Nunito Light"/>
                  <a:cs typeface="Nunito Light"/>
                  <a:sym typeface="Nunito Light"/>
                </a:rPr>
                <a:t>DEED SHERIFF - Usually Foreclosures</a:t>
              </a:r>
              <a:endParaRPr sz="1700">
                <a:solidFill>
                  <a:srgbClr val="474242"/>
                </a:solidFill>
                <a:latin typeface="Nunito Light"/>
                <a:ea typeface="Nunito Light"/>
                <a:cs typeface="Nunito Light"/>
                <a:sym typeface="Nunito Light"/>
              </a:endParaRPr>
            </a:p>
            <a:p>
              <a:pPr indent="0" lvl="1" marL="0" marR="0" rtl="0" algn="l">
                <a:lnSpc>
                  <a:spcPct val="140000"/>
                </a:lnSpc>
                <a:spcBef>
                  <a:spcPts val="0"/>
                </a:spcBef>
                <a:spcAft>
                  <a:spcPts val="0"/>
                </a:spcAft>
                <a:buNone/>
              </a:pPr>
              <a:r>
                <a:rPr i="1" lang="en-US" sz="1700">
                  <a:solidFill>
                    <a:srgbClr val="474242"/>
                  </a:solidFill>
                  <a:latin typeface="Nunito Light"/>
                  <a:ea typeface="Nunito Light"/>
                  <a:cs typeface="Nunito Light"/>
                  <a:sym typeface="Nunito Light"/>
                </a:rPr>
                <a:t>[296448 Deeds]</a:t>
              </a:r>
              <a:endParaRPr i="1" sz="1700">
                <a:solidFill>
                  <a:srgbClr val="474242"/>
                </a:solidFill>
                <a:latin typeface="Nunito Light"/>
                <a:ea typeface="Nunito Light"/>
                <a:cs typeface="Nunito Light"/>
                <a:sym typeface="Nunito Light"/>
              </a:endParaRPr>
            </a:p>
          </p:txBody>
        </p:sp>
        <p:sp>
          <p:nvSpPr>
            <p:cNvPr id="194" name="Google Shape;194;p5"/>
            <p:cNvSpPr txBox="1"/>
            <p:nvPr/>
          </p:nvSpPr>
          <p:spPr>
            <a:xfrm>
              <a:off x="0" y="-47625"/>
              <a:ext cx="57645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RTT Dataset</a:t>
              </a:r>
              <a:endParaRPr/>
            </a:p>
          </p:txBody>
        </p:sp>
      </p:grpSp>
      <p:grpSp>
        <p:nvGrpSpPr>
          <p:cNvPr id="195" name="Google Shape;195;p5"/>
          <p:cNvGrpSpPr/>
          <p:nvPr/>
        </p:nvGrpSpPr>
        <p:grpSpPr>
          <a:xfrm>
            <a:off x="1028700" y="5048059"/>
            <a:ext cx="4361400" cy="2380555"/>
            <a:chOff x="0" y="-47625"/>
            <a:chExt cx="5815200" cy="3174074"/>
          </a:xfrm>
        </p:grpSpPr>
        <p:sp>
          <p:nvSpPr>
            <p:cNvPr id="196" name="Google Shape;196;p5"/>
            <p:cNvSpPr txBox="1"/>
            <p:nvPr/>
          </p:nvSpPr>
          <p:spPr>
            <a:xfrm>
              <a:off x="0" y="900449"/>
              <a:ext cx="5815200" cy="22260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Smallest</a:t>
              </a:r>
              <a:r>
                <a:rPr lang="en-US" sz="1700">
                  <a:solidFill>
                    <a:srgbClr val="474242"/>
                  </a:solidFill>
                  <a:latin typeface="Nunito Light"/>
                  <a:ea typeface="Nunito Light"/>
                  <a:cs typeface="Nunito Light"/>
                  <a:sym typeface="Nunito Light"/>
                </a:rPr>
                <a:t> Geographical area for the US Census Data filtered for </a:t>
              </a:r>
              <a:r>
                <a:rPr lang="en-US" sz="1700">
                  <a:solidFill>
                    <a:srgbClr val="474242"/>
                  </a:solidFill>
                  <a:latin typeface="Nunito Light"/>
                  <a:ea typeface="Nunito Light"/>
                  <a:cs typeface="Nunito Light"/>
                  <a:sym typeface="Nunito Light"/>
                </a:rPr>
                <a:t>Philadelphia</a:t>
              </a:r>
              <a:r>
                <a:rPr lang="en-US" sz="1700">
                  <a:solidFill>
                    <a:srgbClr val="474242"/>
                  </a:solidFill>
                  <a:latin typeface="Nunito Light"/>
                  <a:ea typeface="Nunito Light"/>
                  <a:cs typeface="Nunito Light"/>
                  <a:sym typeface="Nunito Light"/>
                </a:rPr>
                <a:t> County.</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lang="en-US" sz="1700">
                  <a:solidFill>
                    <a:srgbClr val="474242"/>
                  </a:solidFill>
                  <a:latin typeface="Nunito Light"/>
                  <a:ea typeface="Nunito Light"/>
                  <a:cs typeface="Nunito Light"/>
                  <a:sym typeface="Nunito Light"/>
                </a:rPr>
                <a:t>Base area to calculate isochrones and aggregate other parameters.</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i="1" lang="en-US" sz="1700">
                  <a:solidFill>
                    <a:srgbClr val="474242"/>
                  </a:solidFill>
                  <a:latin typeface="Nunito Light"/>
                  <a:ea typeface="Nunito Light"/>
                  <a:cs typeface="Nunito Light"/>
                  <a:sym typeface="Nunito Light"/>
                </a:rPr>
                <a:t>[1336 Census Block Groups]</a:t>
              </a:r>
              <a:endParaRPr i="1" sz="1700">
                <a:solidFill>
                  <a:srgbClr val="474242"/>
                </a:solidFill>
                <a:latin typeface="Nunito Light"/>
                <a:ea typeface="Nunito Light"/>
                <a:cs typeface="Nunito Light"/>
                <a:sym typeface="Nunito Light"/>
              </a:endParaRPr>
            </a:p>
          </p:txBody>
        </p:sp>
        <p:sp>
          <p:nvSpPr>
            <p:cNvPr id="197" name="Google Shape;197;p5"/>
            <p:cNvSpPr txBox="1"/>
            <p:nvPr/>
          </p:nvSpPr>
          <p:spPr>
            <a:xfrm>
              <a:off x="0" y="-47625"/>
              <a:ext cx="58152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Census Block Groups</a:t>
              </a:r>
              <a:endParaRPr/>
            </a:p>
          </p:txBody>
        </p:sp>
      </p:grpSp>
      <p:grpSp>
        <p:nvGrpSpPr>
          <p:cNvPr id="198" name="Google Shape;198;p5"/>
          <p:cNvGrpSpPr/>
          <p:nvPr/>
        </p:nvGrpSpPr>
        <p:grpSpPr>
          <a:xfrm>
            <a:off x="6573983" y="7833187"/>
            <a:ext cx="4361400" cy="1339030"/>
            <a:chOff x="0" y="-47625"/>
            <a:chExt cx="5815200" cy="1785374"/>
          </a:xfrm>
        </p:grpSpPr>
        <p:sp>
          <p:nvSpPr>
            <p:cNvPr id="199" name="Google Shape;199;p5"/>
            <p:cNvSpPr txBox="1"/>
            <p:nvPr/>
          </p:nvSpPr>
          <p:spPr>
            <a:xfrm>
              <a:off x="0" y="900449"/>
              <a:ext cx="5815200" cy="8373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700">
                  <a:solidFill>
                    <a:srgbClr val="474242"/>
                  </a:solidFill>
                  <a:latin typeface="Nunito Light"/>
                  <a:ea typeface="Nunito Light"/>
                  <a:cs typeface="Nunito Light"/>
                  <a:sym typeface="Nunito Light"/>
                </a:rPr>
                <a:t>Streets not allowing trucks in </a:t>
              </a:r>
              <a:r>
                <a:rPr lang="en-US" sz="1700">
                  <a:solidFill>
                    <a:srgbClr val="474242"/>
                  </a:solidFill>
                  <a:latin typeface="Nunito Light"/>
                  <a:ea typeface="Nunito Light"/>
                  <a:cs typeface="Nunito Light"/>
                  <a:sym typeface="Nunito Light"/>
                </a:rPr>
                <a:t>Philadelphia</a:t>
              </a:r>
              <a:endParaRPr sz="1700">
                <a:solidFill>
                  <a:srgbClr val="474242"/>
                </a:solidFill>
                <a:latin typeface="Nunito Light"/>
                <a:ea typeface="Nunito Light"/>
                <a:cs typeface="Nunito Light"/>
                <a:sym typeface="Nunito Light"/>
              </a:endParaRPr>
            </a:p>
            <a:p>
              <a:pPr indent="0" lvl="1" marL="0" marR="0" rtl="0" algn="l">
                <a:lnSpc>
                  <a:spcPct val="140000"/>
                </a:lnSpc>
                <a:spcBef>
                  <a:spcPts val="0"/>
                </a:spcBef>
                <a:spcAft>
                  <a:spcPts val="0"/>
                </a:spcAft>
                <a:buNone/>
              </a:pPr>
              <a:r>
                <a:rPr i="1" lang="en-US" sz="1700">
                  <a:solidFill>
                    <a:srgbClr val="474242"/>
                  </a:solidFill>
                  <a:latin typeface="Nunito Light"/>
                  <a:ea typeface="Nunito Light"/>
                  <a:cs typeface="Nunito Light"/>
                  <a:sym typeface="Nunito Light"/>
                </a:rPr>
                <a:t>[2728 Roads]</a:t>
              </a:r>
              <a:endParaRPr i="1" sz="1700">
                <a:solidFill>
                  <a:srgbClr val="474242"/>
                </a:solidFill>
                <a:latin typeface="Nunito Light"/>
                <a:ea typeface="Nunito Light"/>
                <a:cs typeface="Nunito Light"/>
                <a:sym typeface="Nunito Light"/>
              </a:endParaRPr>
            </a:p>
          </p:txBody>
        </p:sp>
        <p:sp>
          <p:nvSpPr>
            <p:cNvPr id="200" name="Google Shape;200;p5"/>
            <p:cNvSpPr txBox="1"/>
            <p:nvPr/>
          </p:nvSpPr>
          <p:spPr>
            <a:xfrm>
              <a:off x="0" y="-47625"/>
              <a:ext cx="58152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No Thru Trucks</a:t>
              </a:r>
              <a:endParaRPr/>
            </a:p>
          </p:txBody>
        </p:sp>
      </p:grpSp>
      <p:grpSp>
        <p:nvGrpSpPr>
          <p:cNvPr id="201" name="Google Shape;201;p5"/>
          <p:cNvGrpSpPr/>
          <p:nvPr/>
        </p:nvGrpSpPr>
        <p:grpSpPr>
          <a:xfrm>
            <a:off x="12119266" y="7833187"/>
            <a:ext cx="4323375" cy="1548505"/>
            <a:chOff x="0" y="-47625"/>
            <a:chExt cx="5764500" cy="2064674"/>
          </a:xfrm>
        </p:grpSpPr>
        <p:sp>
          <p:nvSpPr>
            <p:cNvPr id="202" name="Google Shape;202;p5"/>
            <p:cNvSpPr txBox="1"/>
            <p:nvPr/>
          </p:nvSpPr>
          <p:spPr>
            <a:xfrm>
              <a:off x="0" y="900449"/>
              <a:ext cx="5764500" cy="11166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All public and private swimming pools in </a:t>
              </a:r>
              <a:r>
                <a:rPr lang="en-US" sz="1700">
                  <a:solidFill>
                    <a:srgbClr val="474242"/>
                  </a:solidFill>
                  <a:latin typeface="Nunito Light"/>
                  <a:ea typeface="Nunito Light"/>
                  <a:cs typeface="Nunito Light"/>
                  <a:sym typeface="Nunito Light"/>
                </a:rPr>
                <a:t>Philadelphia</a:t>
              </a:r>
              <a:r>
                <a:rPr lang="en-US" sz="1700">
                  <a:solidFill>
                    <a:srgbClr val="474242"/>
                  </a:solidFill>
                  <a:latin typeface="Nunito Light"/>
                  <a:ea typeface="Nunito Light"/>
                  <a:cs typeface="Nunito Light"/>
                  <a:sym typeface="Nunito Light"/>
                </a:rPr>
                <a:t>.</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0"/>
                </a:spcBef>
                <a:spcAft>
                  <a:spcPts val="0"/>
                </a:spcAft>
                <a:buNone/>
              </a:pPr>
              <a:r>
                <a:rPr i="1" lang="en-US" sz="1700">
                  <a:solidFill>
                    <a:srgbClr val="474242"/>
                  </a:solidFill>
                  <a:latin typeface="Nunito Light"/>
                  <a:ea typeface="Nunito Light"/>
                  <a:cs typeface="Nunito Light"/>
                  <a:sym typeface="Nunito Light"/>
                </a:rPr>
                <a:t>[72 Pools]</a:t>
              </a:r>
              <a:endParaRPr i="1" sz="1700">
                <a:solidFill>
                  <a:srgbClr val="474242"/>
                </a:solidFill>
                <a:latin typeface="Nunito Light"/>
                <a:ea typeface="Nunito Light"/>
                <a:cs typeface="Nunito Light"/>
                <a:sym typeface="Nunito Light"/>
              </a:endParaRPr>
            </a:p>
          </p:txBody>
        </p:sp>
        <p:sp>
          <p:nvSpPr>
            <p:cNvPr id="203" name="Google Shape;203;p5"/>
            <p:cNvSpPr txBox="1"/>
            <p:nvPr/>
          </p:nvSpPr>
          <p:spPr>
            <a:xfrm>
              <a:off x="0" y="-47625"/>
              <a:ext cx="57645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PPR Swimming Pools</a:t>
              </a:r>
              <a:endParaRPr/>
            </a:p>
          </p:txBody>
        </p:sp>
      </p:grpSp>
      <p:grpSp>
        <p:nvGrpSpPr>
          <p:cNvPr id="204" name="Google Shape;204;p5"/>
          <p:cNvGrpSpPr/>
          <p:nvPr/>
        </p:nvGrpSpPr>
        <p:grpSpPr>
          <a:xfrm>
            <a:off x="1028700" y="7833187"/>
            <a:ext cx="4361400" cy="1805005"/>
            <a:chOff x="0" y="-47625"/>
            <a:chExt cx="5815200" cy="2406674"/>
          </a:xfrm>
        </p:grpSpPr>
        <p:sp>
          <p:nvSpPr>
            <p:cNvPr id="205" name="Google Shape;205;p5"/>
            <p:cNvSpPr txBox="1"/>
            <p:nvPr/>
          </p:nvSpPr>
          <p:spPr>
            <a:xfrm>
              <a:off x="0" y="900449"/>
              <a:ext cx="5815200" cy="14586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Neighborhoods marked for urban renewal.</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lang="en-US" sz="1700">
                  <a:solidFill>
                    <a:srgbClr val="474242"/>
                  </a:solidFill>
                  <a:latin typeface="Nunito Light"/>
                  <a:ea typeface="Nunito Light"/>
                  <a:cs typeface="Nunito Light"/>
                  <a:sym typeface="Nunito Light"/>
                </a:rPr>
                <a:t>Likely to signify neglected neighborhoods.</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i="1" lang="en-US" sz="1700">
                  <a:solidFill>
                    <a:srgbClr val="474242"/>
                  </a:solidFill>
                  <a:latin typeface="Nunito Light"/>
                  <a:ea typeface="Nunito Light"/>
                  <a:cs typeface="Nunito Light"/>
                  <a:sym typeface="Nunito Light"/>
                </a:rPr>
                <a:t>[4 Choice Neighborhoods]</a:t>
              </a:r>
              <a:endParaRPr i="1" sz="1700">
                <a:solidFill>
                  <a:srgbClr val="474242"/>
                </a:solidFill>
                <a:latin typeface="Nunito Light"/>
                <a:ea typeface="Nunito Light"/>
                <a:cs typeface="Nunito Light"/>
                <a:sym typeface="Nunito Light"/>
              </a:endParaRPr>
            </a:p>
          </p:txBody>
        </p:sp>
        <p:sp>
          <p:nvSpPr>
            <p:cNvPr id="206" name="Google Shape;206;p5"/>
            <p:cNvSpPr txBox="1"/>
            <p:nvPr/>
          </p:nvSpPr>
          <p:spPr>
            <a:xfrm>
              <a:off x="0" y="-47625"/>
              <a:ext cx="58152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Choice Neighborhoods</a:t>
              </a:r>
              <a:endParaRPr/>
            </a:p>
          </p:txBody>
        </p:sp>
      </p:grpSp>
      <p:sp>
        <p:nvSpPr>
          <p:cNvPr id="207" name="Google Shape;207;p5"/>
          <p:cNvSpPr/>
          <p:nvPr/>
        </p:nvSpPr>
        <p:spPr>
          <a:xfrm>
            <a:off x="6573983" y="0"/>
            <a:ext cx="10563255" cy="4598003"/>
          </a:xfrm>
          <a:custGeom>
            <a:rect b="b" l="l" r="r" t="t"/>
            <a:pathLst>
              <a:path extrusionOk="0" h="4598003" w="10563255">
                <a:moveTo>
                  <a:pt x="0" y="0"/>
                </a:moveTo>
                <a:lnTo>
                  <a:pt x="10563255" y="0"/>
                </a:lnTo>
                <a:lnTo>
                  <a:pt x="10563255" y="4598003"/>
                </a:lnTo>
                <a:lnTo>
                  <a:pt x="0" y="4598003"/>
                </a:lnTo>
                <a:lnTo>
                  <a:pt x="0" y="0"/>
                </a:lnTo>
                <a:close/>
              </a:path>
            </a:pathLst>
          </a:custGeom>
          <a:blipFill rotWithShape="1">
            <a:blip r:embed="rId4">
              <a:alphaModFix/>
            </a:blip>
            <a:stretch>
              <a:fillRect b="-10591" l="0" r="0" t="-10591"/>
            </a:stretch>
          </a:blipFill>
          <a:ln>
            <a:noFill/>
          </a:ln>
        </p:spPr>
      </p:sp>
      <p:grpSp>
        <p:nvGrpSpPr>
          <p:cNvPr id="208" name="Google Shape;208;p5"/>
          <p:cNvGrpSpPr/>
          <p:nvPr/>
        </p:nvGrpSpPr>
        <p:grpSpPr>
          <a:xfrm>
            <a:off x="17601838" y="285752"/>
            <a:ext cx="493447" cy="493447"/>
            <a:chOff x="0" y="0"/>
            <a:chExt cx="657929" cy="657929"/>
          </a:xfrm>
        </p:grpSpPr>
        <p:sp>
          <p:nvSpPr>
            <p:cNvPr id="209" name="Google Shape;209;p5"/>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5"/>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5">
                <a:alphaModFix/>
              </a:blip>
              <a:stretch>
                <a:fillRect b="0" l="0" r="0" t="0"/>
              </a:stretch>
            </a:blipFill>
            <a:ln>
              <a:noFill/>
            </a:ln>
          </p:spPr>
        </p:sp>
      </p:gr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357ac7b4862_0_3"/>
          <p:cNvSpPr/>
          <p:nvPr/>
        </p:nvSpPr>
        <p:spPr>
          <a:xfrm>
            <a:off x="17137238" y="0"/>
            <a:ext cx="8910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g357ac7b4862_0_3"/>
          <p:cNvSpPr/>
          <p:nvPr/>
        </p:nvSpPr>
        <p:spPr>
          <a:xfrm>
            <a:off x="17396900" y="0"/>
            <a:ext cx="8910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g357ac7b4862_0_3"/>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08</a:t>
            </a:r>
            <a:endParaRPr/>
          </a:p>
        </p:txBody>
      </p:sp>
      <p:grpSp>
        <p:nvGrpSpPr>
          <p:cNvPr id="218" name="Google Shape;218;g357ac7b4862_0_3"/>
          <p:cNvGrpSpPr/>
          <p:nvPr/>
        </p:nvGrpSpPr>
        <p:grpSpPr>
          <a:xfrm>
            <a:off x="17601838" y="285752"/>
            <a:ext cx="488547" cy="488547"/>
            <a:chOff x="0" y="0"/>
            <a:chExt cx="651396" cy="651396"/>
          </a:xfrm>
        </p:grpSpPr>
        <p:sp>
          <p:nvSpPr>
            <p:cNvPr id="219" name="Google Shape;219;g357ac7b4862_0_3"/>
            <p:cNvSpPr/>
            <p:nvPr/>
          </p:nvSpPr>
          <p:spPr>
            <a:xfrm>
              <a:off x="0" y="0"/>
              <a:ext cx="651396" cy="651396"/>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g357ac7b4862_0_3"/>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3">
                <a:alphaModFix/>
              </a:blip>
              <a:stretch>
                <a:fillRect b="0" l="0" r="0" t="0"/>
              </a:stretch>
            </a:blipFill>
            <a:ln>
              <a:noFill/>
            </a:ln>
          </p:spPr>
        </p:sp>
      </p:grpSp>
      <p:sp>
        <p:nvSpPr>
          <p:cNvPr id="221" name="Google Shape;221;g357ac7b4862_0_3"/>
          <p:cNvSpPr/>
          <p:nvPr/>
        </p:nvSpPr>
        <p:spPr>
          <a:xfrm>
            <a:off x="0" y="0"/>
            <a:ext cx="6420155" cy="10287000"/>
          </a:xfrm>
          <a:custGeom>
            <a:rect b="b" l="l" r="r" t="t"/>
            <a:pathLst>
              <a:path extrusionOk="0" h="10287000" w="6420155">
                <a:moveTo>
                  <a:pt x="0" y="0"/>
                </a:moveTo>
                <a:lnTo>
                  <a:pt x="6420155" y="0"/>
                </a:lnTo>
                <a:lnTo>
                  <a:pt x="6420155" y="10287000"/>
                </a:lnTo>
                <a:lnTo>
                  <a:pt x="0" y="10287000"/>
                </a:lnTo>
                <a:lnTo>
                  <a:pt x="0" y="0"/>
                </a:lnTo>
                <a:close/>
              </a:path>
            </a:pathLst>
          </a:custGeom>
          <a:blipFill rotWithShape="1">
            <a:blip r:embed="rId4">
              <a:alphaModFix/>
            </a:blip>
            <a:stretch>
              <a:fillRect b="0" l="-18389" r="-1779" t="0"/>
            </a:stretch>
          </a:blipFill>
          <a:ln>
            <a:noFill/>
          </a:ln>
        </p:spPr>
      </p:sp>
      <p:sp>
        <p:nvSpPr>
          <p:cNvPr id="222" name="Google Shape;222;g357ac7b4862_0_3"/>
          <p:cNvSpPr/>
          <p:nvPr/>
        </p:nvSpPr>
        <p:spPr>
          <a:xfrm>
            <a:off x="7009800" y="178475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Graphhopper</a:t>
            </a:r>
            <a:endParaRPr sz="2100">
              <a:latin typeface="Nunito"/>
              <a:ea typeface="Nunito"/>
              <a:cs typeface="Nunito"/>
              <a:sym typeface="Nunito"/>
            </a:endParaRPr>
          </a:p>
          <a:p>
            <a:pPr indent="0" lvl="0" marL="0" rtl="0" algn="ctr">
              <a:spcBef>
                <a:spcPts val="0"/>
              </a:spcBef>
              <a:spcAft>
                <a:spcPts val="0"/>
              </a:spcAft>
              <a:buNone/>
            </a:pPr>
            <a:r>
              <a:rPr lang="en-US" sz="2100">
                <a:latin typeface="Nunito"/>
                <a:ea typeface="Nunito"/>
                <a:cs typeface="Nunito"/>
                <a:sym typeface="Nunito"/>
              </a:rPr>
              <a:t>Isochrone</a:t>
            </a:r>
            <a:endParaRPr sz="2100">
              <a:latin typeface="Nunito"/>
              <a:ea typeface="Nunito"/>
              <a:cs typeface="Nunito"/>
              <a:sym typeface="Nunito"/>
            </a:endParaRPr>
          </a:p>
          <a:p>
            <a:pPr indent="0" lvl="0" marL="0" rtl="0" algn="ctr">
              <a:spcBef>
                <a:spcPts val="0"/>
              </a:spcBef>
              <a:spcAft>
                <a:spcPts val="0"/>
              </a:spcAft>
              <a:buNone/>
            </a:pPr>
            <a:r>
              <a:rPr lang="en-US" sz="2100">
                <a:latin typeface="Nunito"/>
                <a:ea typeface="Nunito"/>
                <a:cs typeface="Nunito"/>
                <a:sym typeface="Nunito"/>
              </a:rPr>
              <a:t>Calculations</a:t>
            </a:r>
            <a:endParaRPr sz="2100">
              <a:latin typeface="Nunito"/>
              <a:ea typeface="Nunito"/>
              <a:cs typeface="Nunito"/>
              <a:sym typeface="Nunito"/>
            </a:endParaRPr>
          </a:p>
        </p:txBody>
      </p:sp>
      <p:sp>
        <p:nvSpPr>
          <p:cNvPr id="223" name="Google Shape;223;g357ac7b4862_0_3"/>
          <p:cNvSpPr/>
          <p:nvPr/>
        </p:nvSpPr>
        <p:spPr>
          <a:xfrm>
            <a:off x="11813400" y="178475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Census Block Groups Dataset</a:t>
            </a:r>
            <a:endParaRPr sz="2100">
              <a:latin typeface="Nunito"/>
              <a:ea typeface="Nunito"/>
              <a:cs typeface="Nunito"/>
              <a:sym typeface="Nunito"/>
            </a:endParaRPr>
          </a:p>
        </p:txBody>
      </p:sp>
      <p:sp>
        <p:nvSpPr>
          <p:cNvPr id="224" name="Google Shape;224;g357ac7b4862_0_3"/>
          <p:cNvSpPr/>
          <p:nvPr/>
        </p:nvSpPr>
        <p:spPr>
          <a:xfrm>
            <a:off x="14475325" y="178475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Other Features</a:t>
            </a:r>
            <a:endParaRPr sz="2100">
              <a:latin typeface="Nunito"/>
              <a:ea typeface="Nunito"/>
              <a:cs typeface="Nunito"/>
              <a:sym typeface="Nunito"/>
            </a:endParaRPr>
          </a:p>
        </p:txBody>
      </p:sp>
      <p:sp>
        <p:nvSpPr>
          <p:cNvPr id="225" name="Google Shape;225;g357ac7b4862_0_3"/>
          <p:cNvSpPr/>
          <p:nvPr/>
        </p:nvSpPr>
        <p:spPr>
          <a:xfrm>
            <a:off x="12471800" y="507825"/>
            <a:ext cx="3408300" cy="863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2500">
                <a:latin typeface="Nunito"/>
                <a:ea typeface="Nunito"/>
                <a:cs typeface="Nunito"/>
                <a:sym typeface="Nunito"/>
              </a:rPr>
              <a:t>OpenDataPhilly</a:t>
            </a:r>
            <a:endParaRPr sz="1800">
              <a:latin typeface="Calibri"/>
              <a:ea typeface="Calibri"/>
              <a:cs typeface="Calibri"/>
              <a:sym typeface="Calibri"/>
            </a:endParaRPr>
          </a:p>
        </p:txBody>
      </p:sp>
      <p:cxnSp>
        <p:nvCxnSpPr>
          <p:cNvPr id="226" name="Google Shape;226;g357ac7b4862_0_3"/>
          <p:cNvCxnSpPr>
            <a:stCxn id="225" idx="2"/>
            <a:endCxn id="223" idx="0"/>
          </p:cNvCxnSpPr>
          <p:nvPr/>
        </p:nvCxnSpPr>
        <p:spPr>
          <a:xfrm flipH="1">
            <a:off x="12862550" y="1370925"/>
            <a:ext cx="1313400" cy="413700"/>
          </a:xfrm>
          <a:prstGeom prst="straightConnector1">
            <a:avLst/>
          </a:prstGeom>
          <a:noFill/>
          <a:ln cap="flat" cmpd="sng" w="28575">
            <a:solidFill>
              <a:schemeClr val="dk2"/>
            </a:solidFill>
            <a:prstDash val="solid"/>
            <a:round/>
            <a:headEnd len="med" w="med" type="none"/>
            <a:tailEnd len="med" w="med" type="triangle"/>
          </a:ln>
        </p:spPr>
      </p:cxnSp>
      <p:cxnSp>
        <p:nvCxnSpPr>
          <p:cNvPr id="227" name="Google Shape;227;g357ac7b4862_0_3"/>
          <p:cNvCxnSpPr>
            <a:stCxn id="225" idx="2"/>
            <a:endCxn id="224" idx="0"/>
          </p:cNvCxnSpPr>
          <p:nvPr/>
        </p:nvCxnSpPr>
        <p:spPr>
          <a:xfrm>
            <a:off x="14175950" y="1370925"/>
            <a:ext cx="1348500" cy="413700"/>
          </a:xfrm>
          <a:prstGeom prst="straightConnector1">
            <a:avLst/>
          </a:prstGeom>
          <a:noFill/>
          <a:ln cap="flat" cmpd="sng" w="28575">
            <a:solidFill>
              <a:schemeClr val="dk2"/>
            </a:solidFill>
            <a:prstDash val="solid"/>
            <a:round/>
            <a:headEnd len="med" w="med" type="none"/>
            <a:tailEnd len="med" w="med" type="triangle"/>
          </a:ln>
        </p:spPr>
      </p:cxnSp>
      <p:cxnSp>
        <p:nvCxnSpPr>
          <p:cNvPr id="228" name="Google Shape;228;g357ac7b4862_0_3"/>
          <p:cNvCxnSpPr>
            <a:stCxn id="223" idx="1"/>
            <a:endCxn id="222" idx="3"/>
          </p:cNvCxnSpPr>
          <p:nvPr/>
        </p:nvCxnSpPr>
        <p:spPr>
          <a:xfrm rot="10800000">
            <a:off x="9108300" y="2409800"/>
            <a:ext cx="2705100" cy="0"/>
          </a:xfrm>
          <a:prstGeom prst="straightConnector1">
            <a:avLst/>
          </a:prstGeom>
          <a:noFill/>
          <a:ln cap="flat" cmpd="sng" w="28575">
            <a:solidFill>
              <a:schemeClr val="dk2"/>
            </a:solidFill>
            <a:prstDash val="solid"/>
            <a:round/>
            <a:headEnd len="med" w="med" type="none"/>
            <a:tailEnd len="med" w="med" type="triangle"/>
          </a:ln>
        </p:spPr>
      </p:cxnSp>
      <p:sp>
        <p:nvSpPr>
          <p:cNvPr id="229" name="Google Shape;229;g357ac7b4862_0_3"/>
          <p:cNvSpPr/>
          <p:nvPr/>
        </p:nvSpPr>
        <p:spPr>
          <a:xfrm>
            <a:off x="7009800" y="365760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[1] </a:t>
            </a:r>
            <a:endParaRPr sz="2100">
              <a:latin typeface="Nunito"/>
              <a:ea typeface="Nunito"/>
              <a:cs typeface="Nunito"/>
              <a:sym typeface="Nunito"/>
            </a:endParaRPr>
          </a:p>
          <a:p>
            <a:pPr indent="0" lvl="0" marL="0" rtl="0" algn="ctr">
              <a:spcBef>
                <a:spcPts val="0"/>
              </a:spcBef>
              <a:spcAft>
                <a:spcPts val="0"/>
              </a:spcAft>
              <a:buNone/>
            </a:pPr>
            <a:r>
              <a:rPr lang="en-US" sz="2100">
                <a:latin typeface="Nunito"/>
                <a:ea typeface="Nunito"/>
                <a:cs typeface="Nunito"/>
                <a:sym typeface="Nunito"/>
              </a:rPr>
              <a:t>isochrones.</a:t>
            </a:r>
            <a:endParaRPr sz="2100">
              <a:latin typeface="Nunito"/>
              <a:ea typeface="Nunito"/>
              <a:cs typeface="Nunito"/>
              <a:sym typeface="Nunito"/>
            </a:endParaRPr>
          </a:p>
          <a:p>
            <a:pPr indent="0" lvl="0" marL="0" rtl="0" algn="ctr">
              <a:spcBef>
                <a:spcPts val="0"/>
              </a:spcBef>
              <a:spcAft>
                <a:spcPts val="0"/>
              </a:spcAft>
              <a:buNone/>
            </a:pPr>
            <a:r>
              <a:rPr lang="en-US" sz="2100">
                <a:latin typeface="Nunito"/>
                <a:ea typeface="Nunito"/>
                <a:cs typeface="Nunito"/>
                <a:sym typeface="Nunito"/>
              </a:rPr>
              <a:t>geojson</a:t>
            </a:r>
            <a:endParaRPr sz="2100">
              <a:latin typeface="Nunito"/>
              <a:ea typeface="Nunito"/>
              <a:cs typeface="Nunito"/>
              <a:sym typeface="Nunito"/>
            </a:endParaRPr>
          </a:p>
        </p:txBody>
      </p:sp>
      <p:cxnSp>
        <p:nvCxnSpPr>
          <p:cNvPr id="230" name="Google Shape;230;g357ac7b4862_0_3"/>
          <p:cNvCxnSpPr>
            <a:stCxn id="222" idx="2"/>
            <a:endCxn id="229" idx="0"/>
          </p:cNvCxnSpPr>
          <p:nvPr/>
        </p:nvCxnSpPr>
        <p:spPr>
          <a:xfrm>
            <a:off x="8059050" y="3034850"/>
            <a:ext cx="0" cy="622800"/>
          </a:xfrm>
          <a:prstGeom prst="straightConnector1">
            <a:avLst/>
          </a:prstGeom>
          <a:noFill/>
          <a:ln cap="flat" cmpd="sng" w="28575">
            <a:solidFill>
              <a:schemeClr val="dk2"/>
            </a:solidFill>
            <a:prstDash val="solid"/>
            <a:round/>
            <a:headEnd len="med" w="med" type="none"/>
            <a:tailEnd len="med" w="med" type="triangle"/>
          </a:ln>
        </p:spPr>
      </p:cxnSp>
      <p:cxnSp>
        <p:nvCxnSpPr>
          <p:cNvPr id="231" name="Google Shape;231;g357ac7b4862_0_3"/>
          <p:cNvCxnSpPr>
            <a:stCxn id="223" idx="2"/>
            <a:endCxn id="232" idx="0"/>
          </p:cNvCxnSpPr>
          <p:nvPr/>
        </p:nvCxnSpPr>
        <p:spPr>
          <a:xfrm flipH="1">
            <a:off x="10747050" y="3034850"/>
            <a:ext cx="2115600" cy="622800"/>
          </a:xfrm>
          <a:prstGeom prst="straightConnector1">
            <a:avLst/>
          </a:prstGeom>
          <a:noFill/>
          <a:ln cap="flat" cmpd="sng" w="28575">
            <a:solidFill>
              <a:schemeClr val="dk2"/>
            </a:solidFill>
            <a:prstDash val="solid"/>
            <a:round/>
            <a:headEnd len="med" w="med" type="none"/>
            <a:tailEnd len="med" w="med" type="triangle"/>
          </a:ln>
        </p:spPr>
      </p:cxnSp>
      <p:sp>
        <p:nvSpPr>
          <p:cNvPr id="232" name="Google Shape;232;g357ac7b4862_0_3"/>
          <p:cNvSpPr/>
          <p:nvPr/>
        </p:nvSpPr>
        <p:spPr>
          <a:xfrm>
            <a:off x="9697950" y="365760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[1] census_blocks.geojson</a:t>
            </a:r>
            <a:endParaRPr sz="2100">
              <a:latin typeface="Nunito"/>
              <a:ea typeface="Nunito"/>
              <a:cs typeface="Nunito"/>
              <a:sym typeface="Nunito"/>
            </a:endParaRPr>
          </a:p>
        </p:txBody>
      </p:sp>
      <p:cxnSp>
        <p:nvCxnSpPr>
          <p:cNvPr id="233" name="Google Shape;233;g357ac7b4862_0_3"/>
          <p:cNvCxnSpPr>
            <a:stCxn id="222" idx="2"/>
            <a:endCxn id="232" idx="0"/>
          </p:cNvCxnSpPr>
          <p:nvPr/>
        </p:nvCxnSpPr>
        <p:spPr>
          <a:xfrm>
            <a:off x="8059050" y="3034850"/>
            <a:ext cx="2688300" cy="622800"/>
          </a:xfrm>
          <a:prstGeom prst="straightConnector1">
            <a:avLst/>
          </a:prstGeom>
          <a:noFill/>
          <a:ln cap="flat" cmpd="sng" w="28575">
            <a:solidFill>
              <a:schemeClr val="dk2"/>
            </a:solidFill>
            <a:prstDash val="solid"/>
            <a:round/>
            <a:headEnd len="med" w="med" type="none"/>
            <a:tailEnd len="med" w="med" type="triangle"/>
          </a:ln>
        </p:spPr>
      </p:cxnSp>
      <p:sp>
        <p:nvSpPr>
          <p:cNvPr id="234" name="Google Shape;234;g357ac7b4862_0_3"/>
          <p:cNvSpPr/>
          <p:nvPr/>
        </p:nvSpPr>
        <p:spPr>
          <a:xfrm>
            <a:off x="12386100" y="365760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[1] iso_features.csv</a:t>
            </a:r>
            <a:endParaRPr sz="2100">
              <a:latin typeface="Nunito"/>
              <a:ea typeface="Nunito"/>
              <a:cs typeface="Nunito"/>
              <a:sym typeface="Nunito"/>
            </a:endParaRPr>
          </a:p>
        </p:txBody>
      </p:sp>
      <p:sp>
        <p:nvSpPr>
          <p:cNvPr id="235" name="Google Shape;235;g357ac7b4862_0_3"/>
          <p:cNvSpPr/>
          <p:nvPr/>
        </p:nvSpPr>
        <p:spPr>
          <a:xfrm>
            <a:off x="14849888" y="4747050"/>
            <a:ext cx="21402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[2] census_features.csv</a:t>
            </a:r>
            <a:endParaRPr sz="2100">
              <a:latin typeface="Nunito"/>
              <a:ea typeface="Nunito"/>
              <a:cs typeface="Nunito"/>
              <a:sym typeface="Nunito"/>
            </a:endParaRPr>
          </a:p>
        </p:txBody>
      </p:sp>
      <p:cxnSp>
        <p:nvCxnSpPr>
          <p:cNvPr id="236" name="Google Shape;236;g357ac7b4862_0_3"/>
          <p:cNvCxnSpPr>
            <a:stCxn id="222" idx="2"/>
            <a:endCxn id="234" idx="0"/>
          </p:cNvCxnSpPr>
          <p:nvPr/>
        </p:nvCxnSpPr>
        <p:spPr>
          <a:xfrm>
            <a:off x="8059050" y="3034850"/>
            <a:ext cx="5376300" cy="622800"/>
          </a:xfrm>
          <a:prstGeom prst="straightConnector1">
            <a:avLst/>
          </a:prstGeom>
          <a:noFill/>
          <a:ln cap="flat" cmpd="sng" w="28575">
            <a:solidFill>
              <a:schemeClr val="dk2"/>
            </a:solidFill>
            <a:prstDash val="solid"/>
            <a:round/>
            <a:headEnd len="med" w="med" type="none"/>
            <a:tailEnd len="med" w="med" type="triangle"/>
          </a:ln>
        </p:spPr>
      </p:cxnSp>
      <p:cxnSp>
        <p:nvCxnSpPr>
          <p:cNvPr id="237" name="Google Shape;237;g357ac7b4862_0_3"/>
          <p:cNvCxnSpPr>
            <a:stCxn id="224" idx="2"/>
            <a:endCxn id="234" idx="0"/>
          </p:cNvCxnSpPr>
          <p:nvPr/>
        </p:nvCxnSpPr>
        <p:spPr>
          <a:xfrm flipH="1">
            <a:off x="13435375" y="3034850"/>
            <a:ext cx="2089200" cy="622800"/>
          </a:xfrm>
          <a:prstGeom prst="straightConnector1">
            <a:avLst/>
          </a:prstGeom>
          <a:noFill/>
          <a:ln cap="flat" cmpd="sng" w="28575">
            <a:solidFill>
              <a:schemeClr val="dk2"/>
            </a:solidFill>
            <a:prstDash val="solid"/>
            <a:round/>
            <a:headEnd len="med" w="med" type="none"/>
            <a:tailEnd len="med" w="med" type="triangle"/>
          </a:ln>
        </p:spPr>
      </p:cxnSp>
      <p:cxnSp>
        <p:nvCxnSpPr>
          <p:cNvPr id="238" name="Google Shape;238;g357ac7b4862_0_3"/>
          <p:cNvCxnSpPr>
            <a:stCxn id="224" idx="2"/>
            <a:endCxn id="235" idx="0"/>
          </p:cNvCxnSpPr>
          <p:nvPr/>
        </p:nvCxnSpPr>
        <p:spPr>
          <a:xfrm>
            <a:off x="15524575" y="3034850"/>
            <a:ext cx="395400" cy="1712100"/>
          </a:xfrm>
          <a:prstGeom prst="straightConnector1">
            <a:avLst/>
          </a:prstGeom>
          <a:noFill/>
          <a:ln cap="flat" cmpd="sng" w="28575">
            <a:solidFill>
              <a:schemeClr val="dk2"/>
            </a:solidFill>
            <a:prstDash val="solid"/>
            <a:round/>
            <a:headEnd len="med" w="med" type="none"/>
            <a:tailEnd len="med" w="med" type="triangle"/>
          </a:ln>
        </p:spPr>
      </p:cxnSp>
      <p:cxnSp>
        <p:nvCxnSpPr>
          <p:cNvPr id="239" name="Google Shape;239;g357ac7b4862_0_3"/>
          <p:cNvCxnSpPr>
            <a:stCxn id="229" idx="2"/>
            <a:endCxn id="235" idx="1"/>
          </p:cNvCxnSpPr>
          <p:nvPr/>
        </p:nvCxnSpPr>
        <p:spPr>
          <a:xfrm>
            <a:off x="8059050" y="4907700"/>
            <a:ext cx="6790800" cy="464400"/>
          </a:xfrm>
          <a:prstGeom prst="straightConnector1">
            <a:avLst/>
          </a:prstGeom>
          <a:noFill/>
          <a:ln cap="flat" cmpd="sng" w="28575">
            <a:solidFill>
              <a:schemeClr val="dk2"/>
            </a:solidFill>
            <a:prstDash val="solid"/>
            <a:round/>
            <a:headEnd len="med" w="med" type="none"/>
            <a:tailEnd len="med" w="med" type="triangle"/>
          </a:ln>
        </p:spPr>
      </p:cxnSp>
      <p:cxnSp>
        <p:nvCxnSpPr>
          <p:cNvPr id="240" name="Google Shape;240;g357ac7b4862_0_3"/>
          <p:cNvCxnSpPr>
            <a:stCxn id="223" idx="2"/>
            <a:endCxn id="235" idx="0"/>
          </p:cNvCxnSpPr>
          <p:nvPr/>
        </p:nvCxnSpPr>
        <p:spPr>
          <a:xfrm>
            <a:off x="12862650" y="3034850"/>
            <a:ext cx="3057300" cy="1712100"/>
          </a:xfrm>
          <a:prstGeom prst="straightConnector1">
            <a:avLst/>
          </a:prstGeom>
          <a:noFill/>
          <a:ln cap="flat" cmpd="sng" w="28575">
            <a:solidFill>
              <a:schemeClr val="dk2"/>
            </a:solidFill>
            <a:prstDash val="solid"/>
            <a:round/>
            <a:headEnd len="med" w="med" type="none"/>
            <a:tailEnd len="med" w="med" type="triangle"/>
          </a:ln>
        </p:spPr>
      </p:cxnSp>
      <p:sp>
        <p:nvSpPr>
          <p:cNvPr id="241" name="Google Shape;241;g357ac7b4862_0_3"/>
          <p:cNvSpPr/>
          <p:nvPr/>
        </p:nvSpPr>
        <p:spPr>
          <a:xfrm>
            <a:off x="13800950" y="6410875"/>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[3]</a:t>
            </a:r>
            <a:endParaRPr sz="2100">
              <a:latin typeface="Nunito"/>
              <a:ea typeface="Nunito"/>
              <a:cs typeface="Nunito"/>
              <a:sym typeface="Nunito"/>
            </a:endParaRPr>
          </a:p>
          <a:p>
            <a:pPr indent="0" lvl="0" marL="0" rtl="0" algn="ctr">
              <a:spcBef>
                <a:spcPts val="0"/>
              </a:spcBef>
              <a:spcAft>
                <a:spcPts val="0"/>
              </a:spcAft>
              <a:buNone/>
            </a:pPr>
            <a:r>
              <a:rPr lang="en-US" sz="2100">
                <a:latin typeface="Nunito"/>
                <a:ea typeface="Nunito"/>
                <a:cs typeface="Nunito"/>
                <a:sym typeface="Nunito"/>
              </a:rPr>
              <a:t>regression.csv</a:t>
            </a:r>
            <a:endParaRPr sz="2100">
              <a:latin typeface="Nunito"/>
              <a:ea typeface="Nunito"/>
              <a:cs typeface="Nunito"/>
              <a:sym typeface="Nunito"/>
            </a:endParaRPr>
          </a:p>
        </p:txBody>
      </p:sp>
      <p:sp>
        <p:nvSpPr>
          <p:cNvPr id="242" name="Google Shape;242;g357ac7b4862_0_3"/>
          <p:cNvSpPr/>
          <p:nvPr/>
        </p:nvSpPr>
        <p:spPr>
          <a:xfrm>
            <a:off x="7699050" y="6372175"/>
            <a:ext cx="3408300" cy="863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2500">
                <a:latin typeface="Nunito"/>
                <a:ea typeface="Nunito"/>
                <a:cs typeface="Nunito"/>
                <a:sym typeface="Nunito"/>
              </a:rPr>
              <a:t>React Site</a:t>
            </a:r>
            <a:endParaRPr sz="1800">
              <a:latin typeface="Calibri"/>
              <a:ea typeface="Calibri"/>
              <a:cs typeface="Calibri"/>
              <a:sym typeface="Calibri"/>
            </a:endParaRPr>
          </a:p>
        </p:txBody>
      </p:sp>
      <p:sp>
        <p:nvSpPr>
          <p:cNvPr id="243" name="Google Shape;243;g357ac7b4862_0_3"/>
          <p:cNvSpPr/>
          <p:nvPr/>
        </p:nvSpPr>
        <p:spPr>
          <a:xfrm>
            <a:off x="8894800" y="8074700"/>
            <a:ext cx="6510600" cy="863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2500" u="sng">
                <a:solidFill>
                  <a:schemeClr val="hlink"/>
                </a:solidFill>
                <a:latin typeface="Nunito"/>
                <a:ea typeface="Nunito"/>
                <a:cs typeface="Nunito"/>
                <a:sym typeface="Nunito"/>
                <a:hlinkClick r:id="rId5"/>
              </a:rPr>
              <a:t>https://3benknight.github.io/Isophilly_site/</a:t>
            </a:r>
            <a:endParaRPr sz="1800">
              <a:latin typeface="Calibri"/>
              <a:ea typeface="Calibri"/>
              <a:cs typeface="Calibri"/>
              <a:sym typeface="Calibri"/>
            </a:endParaRPr>
          </a:p>
        </p:txBody>
      </p:sp>
      <p:cxnSp>
        <p:nvCxnSpPr>
          <p:cNvPr id="244" name="Google Shape;244;g357ac7b4862_0_3"/>
          <p:cNvCxnSpPr>
            <a:stCxn id="229" idx="2"/>
            <a:endCxn id="242" idx="0"/>
          </p:cNvCxnSpPr>
          <p:nvPr/>
        </p:nvCxnSpPr>
        <p:spPr>
          <a:xfrm>
            <a:off x="8059050" y="4907700"/>
            <a:ext cx="1344300" cy="1464600"/>
          </a:xfrm>
          <a:prstGeom prst="straightConnector1">
            <a:avLst/>
          </a:prstGeom>
          <a:noFill/>
          <a:ln cap="flat" cmpd="sng" w="28575">
            <a:solidFill>
              <a:schemeClr val="dk2"/>
            </a:solidFill>
            <a:prstDash val="solid"/>
            <a:round/>
            <a:headEnd len="med" w="med" type="none"/>
            <a:tailEnd len="med" w="med" type="triangle"/>
          </a:ln>
        </p:spPr>
      </p:cxnSp>
      <p:cxnSp>
        <p:nvCxnSpPr>
          <p:cNvPr id="245" name="Google Shape;245;g357ac7b4862_0_3"/>
          <p:cNvCxnSpPr>
            <a:stCxn id="232" idx="2"/>
            <a:endCxn id="242" idx="0"/>
          </p:cNvCxnSpPr>
          <p:nvPr/>
        </p:nvCxnSpPr>
        <p:spPr>
          <a:xfrm flipH="1">
            <a:off x="9403200" y="4907700"/>
            <a:ext cx="1344000" cy="1464600"/>
          </a:xfrm>
          <a:prstGeom prst="straightConnector1">
            <a:avLst/>
          </a:prstGeom>
          <a:noFill/>
          <a:ln cap="flat" cmpd="sng" w="28575">
            <a:solidFill>
              <a:schemeClr val="dk2"/>
            </a:solidFill>
            <a:prstDash val="solid"/>
            <a:round/>
            <a:headEnd len="med" w="med" type="none"/>
            <a:tailEnd len="med" w="med" type="triangle"/>
          </a:ln>
        </p:spPr>
      </p:cxnSp>
      <p:cxnSp>
        <p:nvCxnSpPr>
          <p:cNvPr id="246" name="Google Shape;246;g357ac7b4862_0_3"/>
          <p:cNvCxnSpPr>
            <a:stCxn id="234" idx="2"/>
            <a:endCxn id="242" idx="0"/>
          </p:cNvCxnSpPr>
          <p:nvPr/>
        </p:nvCxnSpPr>
        <p:spPr>
          <a:xfrm flipH="1">
            <a:off x="9403350" y="4907700"/>
            <a:ext cx="4032000" cy="1464600"/>
          </a:xfrm>
          <a:prstGeom prst="straightConnector1">
            <a:avLst/>
          </a:prstGeom>
          <a:noFill/>
          <a:ln cap="flat" cmpd="sng" w="28575">
            <a:solidFill>
              <a:schemeClr val="dk2"/>
            </a:solidFill>
            <a:prstDash val="solid"/>
            <a:round/>
            <a:headEnd len="med" w="med" type="none"/>
            <a:tailEnd len="med" w="med" type="triangle"/>
          </a:ln>
        </p:spPr>
      </p:cxnSp>
      <p:cxnSp>
        <p:nvCxnSpPr>
          <p:cNvPr id="247" name="Google Shape;247;g357ac7b4862_0_3"/>
          <p:cNvCxnSpPr>
            <a:stCxn id="242" idx="2"/>
            <a:endCxn id="243" idx="0"/>
          </p:cNvCxnSpPr>
          <p:nvPr/>
        </p:nvCxnSpPr>
        <p:spPr>
          <a:xfrm>
            <a:off x="9403200" y="7235275"/>
            <a:ext cx="2746800" cy="839400"/>
          </a:xfrm>
          <a:prstGeom prst="straightConnector1">
            <a:avLst/>
          </a:prstGeom>
          <a:noFill/>
          <a:ln cap="flat" cmpd="sng" w="28575">
            <a:solidFill>
              <a:schemeClr val="dk2"/>
            </a:solidFill>
            <a:prstDash val="solid"/>
            <a:round/>
            <a:headEnd len="med" w="med" type="none"/>
            <a:tailEnd len="med" w="med" type="triangle"/>
          </a:ln>
        </p:spPr>
      </p:cxnSp>
      <p:cxnSp>
        <p:nvCxnSpPr>
          <p:cNvPr id="248" name="Google Shape;248;g357ac7b4862_0_3"/>
          <p:cNvCxnSpPr>
            <a:stCxn id="235" idx="2"/>
            <a:endCxn id="241" idx="0"/>
          </p:cNvCxnSpPr>
          <p:nvPr/>
        </p:nvCxnSpPr>
        <p:spPr>
          <a:xfrm flipH="1">
            <a:off x="14850188" y="5997150"/>
            <a:ext cx="1069800" cy="413700"/>
          </a:xfrm>
          <a:prstGeom prst="straightConnector1">
            <a:avLst/>
          </a:prstGeom>
          <a:noFill/>
          <a:ln cap="flat" cmpd="sng" w="28575">
            <a:solidFill>
              <a:schemeClr val="dk2"/>
            </a:solidFill>
            <a:prstDash val="solid"/>
            <a:round/>
            <a:headEnd len="med" w="med" type="none"/>
            <a:tailEnd len="med" w="med" type="triangle"/>
          </a:ln>
        </p:spPr>
      </p:cxnSp>
      <p:cxnSp>
        <p:nvCxnSpPr>
          <p:cNvPr id="249" name="Google Shape;249;g357ac7b4862_0_3"/>
          <p:cNvCxnSpPr>
            <a:stCxn id="241" idx="1"/>
            <a:endCxn id="242" idx="3"/>
          </p:cNvCxnSpPr>
          <p:nvPr/>
        </p:nvCxnSpPr>
        <p:spPr>
          <a:xfrm rot="10800000">
            <a:off x="11107250" y="6803725"/>
            <a:ext cx="2693700" cy="232200"/>
          </a:xfrm>
          <a:prstGeom prst="straightConnector1">
            <a:avLst/>
          </a:prstGeom>
          <a:noFill/>
          <a:ln cap="flat" cmpd="sng" w="28575">
            <a:solidFill>
              <a:schemeClr val="dk2"/>
            </a:solidFill>
            <a:prstDash val="solid"/>
            <a:round/>
            <a:headEnd len="med" w="med" type="none"/>
            <a:tailEnd len="med" w="med" type="triangle"/>
          </a:ln>
        </p:spPr>
      </p:cxnSp>
      <p:sp>
        <p:nvSpPr>
          <p:cNvPr id="250" name="Google Shape;250;g357ac7b4862_0_3"/>
          <p:cNvSpPr txBox="1"/>
          <p:nvPr/>
        </p:nvSpPr>
        <p:spPr>
          <a:xfrm>
            <a:off x="6832900" y="6700"/>
            <a:ext cx="8572500" cy="1431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Font typeface="Arial"/>
              <a:buNone/>
            </a:pPr>
            <a:r>
              <a:rPr b="1" lang="en-US" sz="8100">
                <a:solidFill>
                  <a:srgbClr val="7E8489"/>
                </a:solidFill>
                <a:latin typeface="Cormorant Garamond SemiBold"/>
                <a:ea typeface="Cormorant Garamond SemiBold"/>
                <a:cs typeface="Cormorant Garamond SemiBold"/>
                <a:sym typeface="Cormorant Garamond SemiBold"/>
              </a:rPr>
              <a:t>Tech Stack</a:t>
            </a:r>
            <a:endParaRPr b="1" sz="8100">
              <a:solidFill>
                <a:srgbClr val="7E8489"/>
              </a:solidFill>
              <a:latin typeface="Cormorant Garamond SemiBold"/>
              <a:ea typeface="Cormorant Garamond SemiBold"/>
              <a:cs typeface="Cormorant Garamond SemiBold"/>
              <a:sym typeface="Cormorant Garamond SemiBold"/>
            </a:endParaRPr>
          </a:p>
        </p:txBody>
      </p:sp>
      <p:sp>
        <p:nvSpPr>
          <p:cNvPr id="251" name="Google Shape;251;g357ac7b4862_0_3"/>
          <p:cNvSpPr txBox="1"/>
          <p:nvPr/>
        </p:nvSpPr>
        <p:spPr>
          <a:xfrm>
            <a:off x="6361650" y="9240475"/>
            <a:ext cx="5434800" cy="10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solidFill>
                  <a:schemeClr val="dk1"/>
                </a:solidFill>
                <a:latin typeface="Nunito"/>
                <a:ea typeface="Nunito"/>
                <a:cs typeface="Nunito"/>
                <a:sym typeface="Nunito"/>
              </a:rPr>
              <a:t>Notebooks</a:t>
            </a:r>
            <a:endParaRPr sz="1500">
              <a:solidFill>
                <a:schemeClr val="dk1"/>
              </a:solidFill>
              <a:latin typeface="Nunito"/>
              <a:ea typeface="Nunito"/>
              <a:cs typeface="Nunito"/>
              <a:sym typeface="Nunito"/>
            </a:endParaRPr>
          </a:p>
          <a:p>
            <a:pPr indent="0" lvl="0" marL="0" rtl="0" algn="l">
              <a:spcBef>
                <a:spcPts val="0"/>
              </a:spcBef>
              <a:spcAft>
                <a:spcPts val="0"/>
              </a:spcAft>
              <a:buNone/>
            </a:pPr>
            <a:r>
              <a:rPr lang="en-US" sz="1500">
                <a:solidFill>
                  <a:schemeClr val="dk1"/>
                </a:solidFill>
                <a:latin typeface="Nunito"/>
                <a:ea typeface="Nunito"/>
                <a:cs typeface="Nunito"/>
                <a:sym typeface="Nunito"/>
              </a:rPr>
              <a:t>[1] Isochrone Features Dataset Creation.ipynb</a:t>
            </a:r>
            <a:endParaRPr sz="1500">
              <a:solidFill>
                <a:schemeClr val="dk1"/>
              </a:solidFill>
              <a:latin typeface="Nunito"/>
              <a:ea typeface="Nunito"/>
              <a:cs typeface="Nunito"/>
              <a:sym typeface="Nunito"/>
            </a:endParaRPr>
          </a:p>
          <a:p>
            <a:pPr indent="0" lvl="0" marL="0" rtl="0" algn="l">
              <a:spcBef>
                <a:spcPts val="0"/>
              </a:spcBef>
              <a:spcAft>
                <a:spcPts val="0"/>
              </a:spcAft>
              <a:buNone/>
            </a:pPr>
            <a:r>
              <a:rPr lang="en-US" sz="1500">
                <a:solidFill>
                  <a:schemeClr val="dk1"/>
                </a:solidFill>
                <a:latin typeface="Nunito"/>
                <a:ea typeface="Nunito"/>
                <a:cs typeface="Nunito"/>
                <a:sym typeface="Nunito"/>
              </a:rPr>
              <a:t>[2] CensusBlockData.ipynb</a:t>
            </a:r>
            <a:endParaRPr sz="1500">
              <a:solidFill>
                <a:schemeClr val="dk1"/>
              </a:solidFill>
              <a:latin typeface="Nunito"/>
              <a:ea typeface="Nunito"/>
              <a:cs typeface="Nunito"/>
              <a:sym typeface="Nunito"/>
            </a:endParaRPr>
          </a:p>
          <a:p>
            <a:pPr indent="0" lvl="0" marL="0" rtl="0" algn="l">
              <a:spcBef>
                <a:spcPts val="0"/>
              </a:spcBef>
              <a:spcAft>
                <a:spcPts val="0"/>
              </a:spcAft>
              <a:buNone/>
            </a:pPr>
            <a:r>
              <a:rPr lang="en-US" sz="1500">
                <a:solidFill>
                  <a:schemeClr val="dk1"/>
                </a:solidFill>
                <a:latin typeface="Nunito"/>
                <a:ea typeface="Nunito"/>
                <a:cs typeface="Nunito"/>
                <a:sym typeface="Nunito"/>
              </a:rPr>
              <a:t>[3] Regression.ipynb</a:t>
            </a:r>
            <a:endParaRPr sz="1500">
              <a:solidFill>
                <a:schemeClr val="dk1"/>
              </a:solidFill>
              <a:latin typeface="Nunito"/>
              <a:ea typeface="Nunito"/>
              <a:cs typeface="Nunito"/>
              <a:sym typeface="Nunito"/>
            </a:endParaRPr>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g3052770b1a5_0_3"/>
          <p:cNvSpPr/>
          <p:nvPr/>
        </p:nvSpPr>
        <p:spPr>
          <a:xfrm>
            <a:off x="17137238" y="0"/>
            <a:ext cx="8910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g3052770b1a5_0_3"/>
          <p:cNvSpPr/>
          <p:nvPr/>
        </p:nvSpPr>
        <p:spPr>
          <a:xfrm>
            <a:off x="17396900" y="0"/>
            <a:ext cx="8910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g3052770b1a5_0_3"/>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b="0" i="0" lang="en-US" sz="2369" u="none" cap="none" strike="noStrike">
                <a:solidFill>
                  <a:srgbClr val="FFFFFF"/>
                </a:solidFill>
                <a:latin typeface="Nunito Light"/>
                <a:ea typeface="Nunito Light"/>
                <a:cs typeface="Nunito Light"/>
                <a:sym typeface="Nunito Light"/>
              </a:rPr>
              <a:t>0</a:t>
            </a:r>
            <a:r>
              <a:rPr lang="en-US" sz="2369">
                <a:solidFill>
                  <a:srgbClr val="FFFFFF"/>
                </a:solidFill>
                <a:latin typeface="Nunito Light"/>
                <a:ea typeface="Nunito Light"/>
                <a:cs typeface="Nunito Light"/>
                <a:sym typeface="Nunito Light"/>
              </a:rPr>
              <a:t>9</a:t>
            </a:r>
            <a:endParaRPr/>
          </a:p>
        </p:txBody>
      </p:sp>
      <p:grpSp>
        <p:nvGrpSpPr>
          <p:cNvPr id="259" name="Google Shape;259;g3052770b1a5_0_3"/>
          <p:cNvGrpSpPr/>
          <p:nvPr/>
        </p:nvGrpSpPr>
        <p:grpSpPr>
          <a:xfrm>
            <a:off x="17601838" y="285752"/>
            <a:ext cx="488547" cy="488547"/>
            <a:chOff x="0" y="0"/>
            <a:chExt cx="651396" cy="651396"/>
          </a:xfrm>
        </p:grpSpPr>
        <p:sp>
          <p:nvSpPr>
            <p:cNvPr id="260" name="Google Shape;260;g3052770b1a5_0_3"/>
            <p:cNvSpPr/>
            <p:nvPr/>
          </p:nvSpPr>
          <p:spPr>
            <a:xfrm>
              <a:off x="0" y="0"/>
              <a:ext cx="651396" cy="651396"/>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g3052770b1a5_0_3"/>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3">
                <a:alphaModFix/>
              </a:blip>
              <a:stretch>
                <a:fillRect b="0" l="0" r="0" t="0"/>
              </a:stretch>
            </a:blipFill>
            <a:ln>
              <a:noFill/>
            </a:ln>
          </p:spPr>
        </p:sp>
      </p:grpSp>
      <p:pic>
        <p:nvPicPr>
          <p:cNvPr id="262" name="Google Shape;262;g3052770b1a5_0_3"/>
          <p:cNvPicPr preferRelativeResize="0"/>
          <p:nvPr/>
        </p:nvPicPr>
        <p:blipFill rotWithShape="1">
          <a:blip r:embed="rId4">
            <a:alphaModFix/>
          </a:blip>
          <a:srcRect b="29869" l="0" r="0" t="29865"/>
          <a:stretch/>
        </p:blipFill>
        <p:spPr>
          <a:xfrm>
            <a:off x="0" y="0"/>
            <a:ext cx="17137236" cy="4597348"/>
          </a:xfrm>
          <a:prstGeom prst="rect">
            <a:avLst/>
          </a:prstGeom>
          <a:noFill/>
          <a:ln>
            <a:noFill/>
          </a:ln>
        </p:spPr>
      </p:pic>
      <p:sp>
        <p:nvSpPr>
          <p:cNvPr id="263" name="Google Shape;263;g3052770b1a5_0_3"/>
          <p:cNvSpPr/>
          <p:nvPr/>
        </p:nvSpPr>
        <p:spPr>
          <a:xfrm>
            <a:off x="0" y="0"/>
            <a:ext cx="17137200" cy="4597200"/>
          </a:xfrm>
          <a:prstGeom prst="rect">
            <a:avLst/>
          </a:prstGeom>
          <a:solidFill>
            <a:srgbClr val="000000">
              <a:alpha val="1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g3052770b1a5_0_3"/>
          <p:cNvSpPr txBox="1"/>
          <p:nvPr/>
        </p:nvSpPr>
        <p:spPr>
          <a:xfrm>
            <a:off x="812674" y="1005700"/>
            <a:ext cx="11034000" cy="1647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10703">
                <a:solidFill>
                  <a:srgbClr val="FFFFFF"/>
                </a:solidFill>
                <a:latin typeface="Cormorant Garamond SemiBold"/>
                <a:ea typeface="Cormorant Garamond SemiBold"/>
                <a:cs typeface="Cormorant Garamond SemiBold"/>
                <a:sym typeface="Cormorant Garamond SemiBold"/>
              </a:rPr>
              <a:t>Tech Demo</a:t>
            </a:r>
            <a:endParaRPr/>
          </a:p>
        </p:txBody>
      </p:sp>
      <p:sp>
        <p:nvSpPr>
          <p:cNvPr id="265" name="Google Shape;265;g3052770b1a5_0_3"/>
          <p:cNvSpPr txBox="1"/>
          <p:nvPr/>
        </p:nvSpPr>
        <p:spPr>
          <a:xfrm>
            <a:off x="812683" y="6246754"/>
            <a:ext cx="4688700" cy="2154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t/>
            </a:r>
            <a:endParaRPr/>
          </a:p>
        </p:txBody>
      </p:sp>
      <p:sp>
        <p:nvSpPr>
          <p:cNvPr id="266" name="Google Shape;266;g3052770b1a5_0_3"/>
          <p:cNvSpPr txBox="1"/>
          <p:nvPr/>
        </p:nvSpPr>
        <p:spPr>
          <a:xfrm>
            <a:off x="649664" y="7033884"/>
            <a:ext cx="15837900" cy="17733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lang="en-US" sz="4800" u="sng">
                <a:solidFill>
                  <a:schemeClr val="hlink"/>
                </a:solidFill>
                <a:latin typeface="Nunito Black"/>
                <a:ea typeface="Nunito Black"/>
                <a:cs typeface="Nunito Black"/>
                <a:sym typeface="Nunito Black"/>
                <a:hlinkClick r:id="rId5"/>
              </a:rPr>
              <a:t>https://bufn-403-project.github.io/Isophilly_site/</a:t>
            </a:r>
            <a:endParaRPr sz="4800" u="sng">
              <a:latin typeface="Nunito Black"/>
              <a:ea typeface="Nunito Black"/>
              <a:cs typeface="Nunito Black"/>
              <a:sym typeface="Nunito Black"/>
            </a:endParaRPr>
          </a:p>
          <a:p>
            <a:pPr indent="0" lvl="0" marL="0" marR="0" rtl="0" algn="ctr">
              <a:lnSpc>
                <a:spcPct val="140016"/>
              </a:lnSpc>
              <a:spcBef>
                <a:spcPts val="0"/>
              </a:spcBef>
              <a:spcAft>
                <a:spcPts val="0"/>
              </a:spcAft>
              <a:buNone/>
            </a:pPr>
            <a:r>
              <a:t/>
            </a:r>
            <a:endParaRPr sz="4800" u="sng">
              <a:latin typeface="Nunito Black"/>
              <a:ea typeface="Nunito Black"/>
              <a:cs typeface="Nunito Black"/>
              <a:sym typeface="Nunito Black"/>
            </a:endParaRPr>
          </a:p>
        </p:txBody>
      </p:sp>
    </p:spTree>
  </p:cSld>
  <p:clrMapOvr>
    <a:masterClrMapping/>
  </p:clrMapOvr>
  <p:transition spd="slow">
    <p:push/>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